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96" r:id="rId3"/>
    <p:sldId id="299" r:id="rId4"/>
    <p:sldId id="275" r:id="rId5"/>
    <p:sldId id="274" r:id="rId6"/>
    <p:sldId id="276" r:id="rId7"/>
    <p:sldId id="277" r:id="rId8"/>
    <p:sldId id="257" r:id="rId9"/>
    <p:sldId id="278" r:id="rId10"/>
    <p:sldId id="297" r:id="rId11"/>
    <p:sldId id="279" r:id="rId12"/>
    <p:sldId id="281" r:id="rId13"/>
    <p:sldId id="282" r:id="rId14"/>
    <p:sldId id="298" r:id="rId15"/>
    <p:sldId id="258" r:id="rId16"/>
    <p:sldId id="283" r:id="rId17"/>
    <p:sldId id="259" r:id="rId18"/>
    <p:sldId id="260" r:id="rId19"/>
    <p:sldId id="295" r:id="rId20"/>
    <p:sldId id="261" r:id="rId21"/>
    <p:sldId id="285" r:id="rId22"/>
    <p:sldId id="286" r:id="rId23"/>
    <p:sldId id="284" r:id="rId24"/>
    <p:sldId id="289" r:id="rId25"/>
    <p:sldId id="290" r:id="rId26"/>
    <p:sldId id="287" r:id="rId27"/>
    <p:sldId id="294" r:id="rId28"/>
    <p:sldId id="288" r:id="rId29"/>
    <p:sldId id="26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B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9" autoAdjust="0"/>
    <p:restoredTop sz="94660"/>
  </p:normalViewPr>
  <p:slideViewPr>
    <p:cSldViewPr snapToGrid="0">
      <p:cViewPr varScale="1">
        <p:scale>
          <a:sx n="72" d="100"/>
          <a:sy n="72" d="100"/>
        </p:scale>
        <p:origin x="45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56B5C7F-B85A-4606-BB09-00FF8F26F55E}" type="datetimeFigureOut">
              <a:rPr lang="en-US" smtClean="0"/>
              <a:t>4/9/2020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9A7D79-3FB0-4E2D-ACF2-BE67AB6CFBD5}" type="slidenum">
              <a:rPr lang="en-US" smtClean="0"/>
              <a:t>‹#›</a:t>
            </a:fld>
            <a:endParaRPr lang="en-US"/>
          </a:p>
        </p:txBody>
      </p:sp>
    </p:spTree>
    <p:extLst>
      <p:ext uri="{BB962C8B-B14F-4D97-AF65-F5344CB8AC3E}">
        <p14:creationId xmlns:p14="http://schemas.microsoft.com/office/powerpoint/2010/main" val="3489960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6B5C7F-B85A-4606-BB09-00FF8F26F55E}" type="datetimeFigureOut">
              <a:rPr lang="en-US" smtClean="0"/>
              <a:t>4/9/2020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9A7D79-3FB0-4E2D-ACF2-BE67AB6CFBD5}" type="slidenum">
              <a:rPr lang="en-US" smtClean="0"/>
              <a:t>‹#›</a:t>
            </a:fld>
            <a:endParaRPr lang="en-US"/>
          </a:p>
        </p:txBody>
      </p:sp>
    </p:spTree>
    <p:extLst>
      <p:ext uri="{BB962C8B-B14F-4D97-AF65-F5344CB8AC3E}">
        <p14:creationId xmlns:p14="http://schemas.microsoft.com/office/powerpoint/2010/main" val="3500284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6B5C7F-B85A-4606-BB09-00FF8F26F55E}" type="datetimeFigureOut">
              <a:rPr lang="en-US" smtClean="0"/>
              <a:t>4/9/2020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9A7D79-3FB0-4E2D-ACF2-BE67AB6CFBD5}" type="slidenum">
              <a:rPr lang="en-US" smtClean="0"/>
              <a:t>‹#›</a:t>
            </a:fld>
            <a:endParaRPr lang="en-US"/>
          </a:p>
        </p:txBody>
      </p:sp>
    </p:spTree>
    <p:extLst>
      <p:ext uri="{BB962C8B-B14F-4D97-AF65-F5344CB8AC3E}">
        <p14:creationId xmlns:p14="http://schemas.microsoft.com/office/powerpoint/2010/main" val="1580966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6B5C7F-B85A-4606-BB09-00FF8F26F55E}" type="datetimeFigureOut">
              <a:rPr lang="en-US" smtClean="0"/>
              <a:t>4/9/2020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9A7D79-3FB0-4E2D-ACF2-BE67AB6CFBD5}" type="slidenum">
              <a:rPr lang="en-US" smtClean="0"/>
              <a:t>‹#›</a:t>
            </a:fld>
            <a:endParaRPr lang="en-US"/>
          </a:p>
        </p:txBody>
      </p:sp>
    </p:spTree>
    <p:extLst>
      <p:ext uri="{BB962C8B-B14F-4D97-AF65-F5344CB8AC3E}">
        <p14:creationId xmlns:p14="http://schemas.microsoft.com/office/powerpoint/2010/main" val="2899451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56B5C7F-B85A-4606-BB09-00FF8F26F55E}" type="datetimeFigureOut">
              <a:rPr lang="en-US" smtClean="0"/>
              <a:t>4/9/2020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9A7D79-3FB0-4E2D-ACF2-BE67AB6CFBD5}" type="slidenum">
              <a:rPr lang="en-US" smtClean="0"/>
              <a:t>‹#›</a:t>
            </a:fld>
            <a:endParaRPr lang="en-US"/>
          </a:p>
        </p:txBody>
      </p:sp>
    </p:spTree>
    <p:extLst>
      <p:ext uri="{BB962C8B-B14F-4D97-AF65-F5344CB8AC3E}">
        <p14:creationId xmlns:p14="http://schemas.microsoft.com/office/powerpoint/2010/main" val="2862673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6B5C7F-B85A-4606-BB09-00FF8F26F55E}" type="datetimeFigureOut">
              <a:rPr lang="en-US" smtClean="0"/>
              <a:t>4/9/2020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9A7D79-3FB0-4E2D-ACF2-BE67AB6CFBD5}" type="slidenum">
              <a:rPr lang="en-US" smtClean="0"/>
              <a:t>‹#›</a:t>
            </a:fld>
            <a:endParaRPr lang="en-US"/>
          </a:p>
        </p:txBody>
      </p:sp>
    </p:spTree>
    <p:extLst>
      <p:ext uri="{BB962C8B-B14F-4D97-AF65-F5344CB8AC3E}">
        <p14:creationId xmlns:p14="http://schemas.microsoft.com/office/powerpoint/2010/main" val="337227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6B5C7F-B85A-4606-BB09-00FF8F26F55E}" type="datetimeFigureOut">
              <a:rPr lang="en-US" smtClean="0"/>
              <a:t>4/9/2020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9A7D79-3FB0-4E2D-ACF2-BE67AB6CFBD5}" type="slidenum">
              <a:rPr lang="en-US" smtClean="0"/>
              <a:t>‹#›</a:t>
            </a:fld>
            <a:endParaRPr lang="en-US"/>
          </a:p>
        </p:txBody>
      </p:sp>
    </p:spTree>
    <p:extLst>
      <p:ext uri="{BB962C8B-B14F-4D97-AF65-F5344CB8AC3E}">
        <p14:creationId xmlns:p14="http://schemas.microsoft.com/office/powerpoint/2010/main" val="3651855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6B5C7F-B85A-4606-BB09-00FF8F26F55E}" type="datetimeFigureOut">
              <a:rPr lang="en-US" smtClean="0"/>
              <a:t>4/9/2020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9A7D79-3FB0-4E2D-ACF2-BE67AB6CFBD5}" type="slidenum">
              <a:rPr lang="en-US" smtClean="0"/>
              <a:t>‹#›</a:t>
            </a:fld>
            <a:endParaRPr lang="en-US"/>
          </a:p>
        </p:txBody>
      </p:sp>
    </p:spTree>
    <p:extLst>
      <p:ext uri="{BB962C8B-B14F-4D97-AF65-F5344CB8AC3E}">
        <p14:creationId xmlns:p14="http://schemas.microsoft.com/office/powerpoint/2010/main" val="259715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6B5C7F-B85A-4606-BB09-00FF8F26F55E}" type="datetimeFigureOut">
              <a:rPr lang="en-US" smtClean="0"/>
              <a:t>4/9/2020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9A7D79-3FB0-4E2D-ACF2-BE67AB6CFBD5}" type="slidenum">
              <a:rPr lang="en-US" smtClean="0"/>
              <a:t>‹#›</a:t>
            </a:fld>
            <a:endParaRPr lang="en-US"/>
          </a:p>
        </p:txBody>
      </p:sp>
    </p:spTree>
    <p:extLst>
      <p:ext uri="{BB962C8B-B14F-4D97-AF65-F5344CB8AC3E}">
        <p14:creationId xmlns:p14="http://schemas.microsoft.com/office/powerpoint/2010/main" val="2209076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56B5C7F-B85A-4606-BB09-00FF8F26F55E}" type="datetimeFigureOut">
              <a:rPr lang="en-US" smtClean="0"/>
              <a:t>4/9/2020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9A7D79-3FB0-4E2D-ACF2-BE67AB6CFBD5}" type="slidenum">
              <a:rPr lang="en-US" smtClean="0"/>
              <a:t>‹#›</a:t>
            </a:fld>
            <a:endParaRPr lang="en-US"/>
          </a:p>
        </p:txBody>
      </p:sp>
    </p:spTree>
    <p:extLst>
      <p:ext uri="{BB962C8B-B14F-4D97-AF65-F5344CB8AC3E}">
        <p14:creationId xmlns:p14="http://schemas.microsoft.com/office/powerpoint/2010/main" val="1953506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56B5C7F-B85A-4606-BB09-00FF8F26F55E}" type="datetimeFigureOut">
              <a:rPr lang="en-US" smtClean="0"/>
              <a:t>4/9/2020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9A7D79-3FB0-4E2D-ACF2-BE67AB6CFBD5}" type="slidenum">
              <a:rPr lang="en-US" smtClean="0"/>
              <a:t>‹#›</a:t>
            </a:fld>
            <a:endParaRPr lang="en-US"/>
          </a:p>
        </p:txBody>
      </p:sp>
    </p:spTree>
    <p:extLst>
      <p:ext uri="{BB962C8B-B14F-4D97-AF65-F5344CB8AC3E}">
        <p14:creationId xmlns:p14="http://schemas.microsoft.com/office/powerpoint/2010/main" val="1022840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B5C7F-B85A-4606-BB09-00FF8F26F55E}" type="datetimeFigureOut">
              <a:rPr lang="en-US" smtClean="0"/>
              <a:t>4/9/2020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9A7D79-3FB0-4E2D-ACF2-BE67AB6CFBD5}" type="slidenum">
              <a:rPr lang="en-US" smtClean="0"/>
              <a:t>‹#›</a:t>
            </a:fld>
            <a:endParaRPr lang="en-US"/>
          </a:p>
        </p:txBody>
      </p:sp>
    </p:spTree>
    <p:extLst>
      <p:ext uri="{BB962C8B-B14F-4D97-AF65-F5344CB8AC3E}">
        <p14:creationId xmlns:p14="http://schemas.microsoft.com/office/powerpoint/2010/main" val="166672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CSC 200</a:t>
            </a:r>
            <a:br>
              <a:rPr lang="en-US" dirty="0"/>
            </a:br>
            <a:r>
              <a:rPr lang="en-US" dirty="0"/>
              <a:t>Lecture 12</a:t>
            </a:r>
          </a:p>
        </p:txBody>
      </p:sp>
      <p:sp>
        <p:nvSpPr>
          <p:cNvPr id="3" name="Subtitle 2"/>
          <p:cNvSpPr>
            <a:spLocks noGrp="1"/>
          </p:cNvSpPr>
          <p:nvPr>
            <p:ph type="subTitle" idx="1"/>
          </p:nvPr>
        </p:nvSpPr>
        <p:spPr/>
        <p:txBody>
          <a:bodyPr/>
          <a:lstStyle/>
          <a:p>
            <a:r>
              <a:rPr lang="en-US" dirty="0"/>
              <a:t>Software Engineering </a:t>
            </a:r>
          </a:p>
          <a:p>
            <a:r>
              <a:rPr lang="en-US" dirty="0"/>
              <a:t>and Artificial Intelligence</a:t>
            </a:r>
          </a:p>
        </p:txBody>
      </p:sp>
      <p:pic>
        <p:nvPicPr>
          <p:cNvPr id="1026" name="Picture 2" descr=" ">
            <a:extLst>
              <a:ext uri="{FF2B5EF4-FFF2-40B4-BE49-F238E27FC236}">
                <a16:creationId xmlns:a16="http://schemas.microsoft.com/office/drawing/2014/main" id="{53A87FB0-0D5C-4248-A261-96597C8A0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7989" y="4499611"/>
            <a:ext cx="2034886" cy="22167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 ">
            <a:extLst>
              <a:ext uri="{FF2B5EF4-FFF2-40B4-BE49-F238E27FC236}">
                <a16:creationId xmlns:a16="http://schemas.microsoft.com/office/drawing/2014/main" id="{655993E1-2844-4D14-83BC-F72C0EAE24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8748" y="2614344"/>
            <a:ext cx="224790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1DA3FC7-AF20-4D6B-8B4C-CB59C2872804}"/>
              </a:ext>
            </a:extLst>
          </p:cNvPr>
          <p:cNvPicPr>
            <a:picLocks noChangeAspect="1"/>
          </p:cNvPicPr>
          <p:nvPr/>
        </p:nvPicPr>
        <p:blipFill>
          <a:blip r:embed="rId4"/>
          <a:stretch>
            <a:fillRect/>
          </a:stretch>
        </p:blipFill>
        <p:spPr>
          <a:xfrm>
            <a:off x="4904342" y="163513"/>
            <a:ext cx="2247900" cy="1733550"/>
          </a:xfrm>
          <a:prstGeom prst="rect">
            <a:avLst/>
          </a:prstGeom>
        </p:spPr>
      </p:pic>
      <p:pic>
        <p:nvPicPr>
          <p:cNvPr id="9" name="Picture 2" descr="Sprint">
            <a:extLst>
              <a:ext uri="{FF2B5EF4-FFF2-40B4-BE49-F238E27FC236}">
                <a16:creationId xmlns:a16="http://schemas.microsoft.com/office/drawing/2014/main" id="{ED69D677-79FC-4724-B10A-212C128C72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8748" y="100506"/>
            <a:ext cx="2238375"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ssible code contents">
            <a:extLst>
              <a:ext uri="{FF2B5EF4-FFF2-40B4-BE49-F238E27FC236}">
                <a16:creationId xmlns:a16="http://schemas.microsoft.com/office/drawing/2014/main" id="{C9D18C92-B767-4FE9-91FC-D7E7C478C4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0373" y="4661994"/>
            <a:ext cx="2238375" cy="2095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 would buy them all... - Album on Imgur">
            <a:extLst>
              <a:ext uri="{FF2B5EF4-FFF2-40B4-BE49-F238E27FC236}">
                <a16:creationId xmlns:a16="http://schemas.microsoft.com/office/drawing/2014/main" id="{9F9DF203-14C7-40DB-8E2D-638743200B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22428" y="4394757"/>
            <a:ext cx="1849896" cy="24324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39A7EC3-5FA9-4389-9E2A-D56456330F14}"/>
              </a:ext>
            </a:extLst>
          </p:cNvPr>
          <p:cNvPicPr>
            <a:picLocks noChangeAspect="1"/>
          </p:cNvPicPr>
          <p:nvPr/>
        </p:nvPicPr>
        <p:blipFill>
          <a:blip r:embed="rId8"/>
          <a:stretch>
            <a:fillRect/>
          </a:stretch>
        </p:blipFill>
        <p:spPr>
          <a:xfrm>
            <a:off x="408542" y="228113"/>
            <a:ext cx="2257425" cy="3581400"/>
          </a:xfrm>
          <a:prstGeom prst="rect">
            <a:avLst/>
          </a:prstGeom>
        </p:spPr>
      </p:pic>
      <p:pic>
        <p:nvPicPr>
          <p:cNvPr id="14" name="Picture 6" descr=" ">
            <a:extLst>
              <a:ext uri="{FF2B5EF4-FFF2-40B4-BE49-F238E27FC236}">
                <a16:creationId xmlns:a16="http://schemas.microsoft.com/office/drawing/2014/main" id="{59519854-9BD7-4CF4-B87B-CCAC9D642F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820" y="3841660"/>
            <a:ext cx="2034886" cy="278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3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4F2FA7-D9E8-4B62-8165-09FFA3F037B3}"/>
              </a:ext>
            </a:extLst>
          </p:cNvPr>
          <p:cNvPicPr>
            <a:picLocks noChangeAspect="1"/>
          </p:cNvPicPr>
          <p:nvPr/>
        </p:nvPicPr>
        <p:blipFill>
          <a:blip r:embed="rId2"/>
          <a:stretch>
            <a:fillRect/>
          </a:stretch>
        </p:blipFill>
        <p:spPr>
          <a:xfrm>
            <a:off x="419522" y="244753"/>
            <a:ext cx="5372100" cy="4981575"/>
          </a:xfrm>
          <a:prstGeom prst="rect">
            <a:avLst/>
          </a:prstGeom>
        </p:spPr>
      </p:pic>
      <p:pic>
        <p:nvPicPr>
          <p:cNvPr id="6" name="Picture 5">
            <a:extLst>
              <a:ext uri="{FF2B5EF4-FFF2-40B4-BE49-F238E27FC236}">
                <a16:creationId xmlns:a16="http://schemas.microsoft.com/office/drawing/2014/main" id="{CC74B063-FB72-448B-BB6C-534B0E3E15C5}"/>
              </a:ext>
            </a:extLst>
          </p:cNvPr>
          <p:cNvPicPr>
            <a:picLocks noChangeAspect="1"/>
          </p:cNvPicPr>
          <p:nvPr/>
        </p:nvPicPr>
        <p:blipFill>
          <a:blip r:embed="rId3"/>
          <a:stretch>
            <a:fillRect/>
          </a:stretch>
        </p:blipFill>
        <p:spPr>
          <a:xfrm>
            <a:off x="9852742" y="2117035"/>
            <a:ext cx="2200275" cy="2343150"/>
          </a:xfrm>
          <a:prstGeom prst="rect">
            <a:avLst/>
          </a:prstGeom>
        </p:spPr>
      </p:pic>
      <p:pic>
        <p:nvPicPr>
          <p:cNvPr id="7" name="Picture 6">
            <a:extLst>
              <a:ext uri="{FF2B5EF4-FFF2-40B4-BE49-F238E27FC236}">
                <a16:creationId xmlns:a16="http://schemas.microsoft.com/office/drawing/2014/main" id="{6FF6A065-25FD-4D0D-B3DF-9063A1DDA094}"/>
              </a:ext>
            </a:extLst>
          </p:cNvPr>
          <p:cNvPicPr>
            <a:picLocks noChangeAspect="1"/>
          </p:cNvPicPr>
          <p:nvPr/>
        </p:nvPicPr>
        <p:blipFill>
          <a:blip r:embed="rId4"/>
          <a:stretch>
            <a:fillRect/>
          </a:stretch>
        </p:blipFill>
        <p:spPr>
          <a:xfrm>
            <a:off x="8368498" y="384315"/>
            <a:ext cx="2228850" cy="1600200"/>
          </a:xfrm>
          <a:prstGeom prst="rect">
            <a:avLst/>
          </a:prstGeom>
        </p:spPr>
      </p:pic>
      <p:pic>
        <p:nvPicPr>
          <p:cNvPr id="8" name="Picture 7">
            <a:extLst>
              <a:ext uri="{FF2B5EF4-FFF2-40B4-BE49-F238E27FC236}">
                <a16:creationId xmlns:a16="http://schemas.microsoft.com/office/drawing/2014/main" id="{A02E608F-371C-47E8-BC60-AB9EDC10D95D}"/>
              </a:ext>
            </a:extLst>
          </p:cNvPr>
          <p:cNvPicPr>
            <a:picLocks noChangeAspect="1"/>
          </p:cNvPicPr>
          <p:nvPr/>
        </p:nvPicPr>
        <p:blipFill>
          <a:blip r:embed="rId5"/>
          <a:stretch>
            <a:fillRect/>
          </a:stretch>
        </p:blipFill>
        <p:spPr>
          <a:xfrm>
            <a:off x="5894380" y="384315"/>
            <a:ext cx="2181225" cy="2019300"/>
          </a:xfrm>
          <a:prstGeom prst="rect">
            <a:avLst/>
          </a:prstGeom>
        </p:spPr>
      </p:pic>
      <p:pic>
        <p:nvPicPr>
          <p:cNvPr id="5126" name="Picture 6" descr=" ">
            <a:extLst>
              <a:ext uri="{FF2B5EF4-FFF2-40B4-BE49-F238E27FC236}">
                <a16:creationId xmlns:a16="http://schemas.microsoft.com/office/drawing/2014/main" id="{1045FA35-412B-418E-A95E-423FDE3467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622" y="2523220"/>
            <a:ext cx="4036138" cy="4243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368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dirty="0"/>
              <a:t>Development Paradigms</a:t>
            </a:r>
          </a:p>
        </p:txBody>
      </p:sp>
      <p:sp>
        <p:nvSpPr>
          <p:cNvPr id="5" name="Content Placeholder 4"/>
          <p:cNvSpPr>
            <a:spLocks noGrp="1"/>
          </p:cNvSpPr>
          <p:nvPr>
            <p:ph sz="half" idx="1"/>
          </p:nvPr>
        </p:nvSpPr>
        <p:spPr/>
        <p:txBody>
          <a:bodyPr>
            <a:normAutofit fontScale="92500"/>
          </a:bodyPr>
          <a:lstStyle/>
          <a:p>
            <a:pPr marL="0" indent="0">
              <a:buNone/>
            </a:pPr>
            <a:r>
              <a:rPr lang="en-US" dirty="0"/>
              <a:t>Why do these barriers exist?</a:t>
            </a:r>
          </a:p>
          <a:p>
            <a:r>
              <a:rPr lang="en-US" dirty="0"/>
              <a:t>Getting requirements from the user happens first.</a:t>
            </a:r>
          </a:p>
          <a:p>
            <a:r>
              <a:rPr lang="en-US" dirty="0"/>
              <a:t>All design and development happens next.</a:t>
            </a:r>
          </a:p>
          <a:p>
            <a:r>
              <a:rPr lang="en-US" dirty="0"/>
              <a:t>The software is done and packaged before the users see or use it.</a:t>
            </a:r>
          </a:p>
          <a:p>
            <a:pPr marL="0" indent="0">
              <a:buNone/>
            </a:pPr>
            <a:endParaRPr lang="en-US" dirty="0"/>
          </a:p>
          <a:p>
            <a:pPr marL="0" indent="0">
              <a:buNone/>
            </a:pPr>
            <a:r>
              <a:rPr lang="en-US" dirty="0"/>
              <a:t>You can see why these barriers exist. They are chronological.</a:t>
            </a:r>
          </a:p>
        </p:txBody>
      </p:sp>
      <p:pic>
        <p:nvPicPr>
          <p:cNvPr id="3" name="Picture 2"/>
          <p:cNvPicPr>
            <a:picLocks noChangeAspect="1"/>
          </p:cNvPicPr>
          <p:nvPr/>
        </p:nvPicPr>
        <p:blipFill>
          <a:blip r:embed="rId2"/>
          <a:stretch>
            <a:fillRect/>
          </a:stretch>
        </p:blipFill>
        <p:spPr>
          <a:xfrm>
            <a:off x="6096000" y="1690688"/>
            <a:ext cx="5676900" cy="3200400"/>
          </a:xfrm>
          <a:prstGeom prst="rect">
            <a:avLst/>
          </a:prstGeom>
        </p:spPr>
      </p:pic>
      <p:cxnSp>
        <p:nvCxnSpPr>
          <p:cNvPr id="8" name="Straight Connector 7"/>
          <p:cNvCxnSpPr/>
          <p:nvPr/>
        </p:nvCxnSpPr>
        <p:spPr>
          <a:xfrm flipV="1">
            <a:off x="6019800" y="2345634"/>
            <a:ext cx="58773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096000" y="3482008"/>
            <a:ext cx="58773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826287" y="1825625"/>
            <a:ext cx="1038463" cy="380862"/>
          </a:xfrm>
          <a:prstGeom prst="rect">
            <a:avLst/>
          </a:prstGeom>
          <a:noFill/>
        </p:spPr>
        <p:txBody>
          <a:bodyPr wrap="square" rtlCol="0">
            <a:spAutoFit/>
          </a:bodyPr>
          <a:lstStyle/>
          <a:p>
            <a:pPr algn="ctr"/>
            <a:r>
              <a:rPr lang="en-US" b="1" dirty="0"/>
              <a:t>USERS</a:t>
            </a:r>
          </a:p>
        </p:txBody>
      </p:sp>
      <p:sp>
        <p:nvSpPr>
          <p:cNvPr id="12" name="TextBox 11"/>
          <p:cNvSpPr txBox="1"/>
          <p:nvPr/>
        </p:nvSpPr>
        <p:spPr>
          <a:xfrm>
            <a:off x="10839541" y="3558347"/>
            <a:ext cx="1038463" cy="380862"/>
          </a:xfrm>
          <a:prstGeom prst="rect">
            <a:avLst/>
          </a:prstGeom>
          <a:noFill/>
        </p:spPr>
        <p:txBody>
          <a:bodyPr wrap="square" rtlCol="0">
            <a:spAutoFit/>
          </a:bodyPr>
          <a:lstStyle/>
          <a:p>
            <a:pPr algn="ctr"/>
            <a:r>
              <a:rPr lang="en-US" b="1" dirty="0"/>
              <a:t>USERS</a:t>
            </a:r>
          </a:p>
        </p:txBody>
      </p:sp>
      <p:sp>
        <p:nvSpPr>
          <p:cNvPr id="13" name="TextBox 12"/>
          <p:cNvSpPr txBox="1"/>
          <p:nvPr/>
        </p:nvSpPr>
        <p:spPr>
          <a:xfrm>
            <a:off x="10601881" y="2736712"/>
            <a:ext cx="1520413" cy="369332"/>
          </a:xfrm>
          <a:prstGeom prst="rect">
            <a:avLst/>
          </a:prstGeom>
          <a:noFill/>
        </p:spPr>
        <p:txBody>
          <a:bodyPr wrap="square" rtlCol="0">
            <a:spAutoFit/>
          </a:bodyPr>
          <a:lstStyle/>
          <a:p>
            <a:pPr algn="ctr"/>
            <a:r>
              <a:rPr lang="en-US" b="1" dirty="0"/>
              <a:t>DEVELOPERS</a:t>
            </a:r>
          </a:p>
        </p:txBody>
      </p:sp>
      <p:sp>
        <p:nvSpPr>
          <p:cNvPr id="11" name="TextBox 10"/>
          <p:cNvSpPr txBox="1"/>
          <p:nvPr/>
        </p:nvSpPr>
        <p:spPr>
          <a:xfrm>
            <a:off x="6390861" y="4891088"/>
            <a:ext cx="5382039" cy="923330"/>
          </a:xfrm>
          <a:prstGeom prst="rect">
            <a:avLst/>
          </a:prstGeom>
          <a:noFill/>
        </p:spPr>
        <p:txBody>
          <a:bodyPr wrap="square" rtlCol="0">
            <a:spAutoFit/>
          </a:bodyPr>
          <a:lstStyle/>
          <a:p>
            <a:r>
              <a:rPr lang="en-US" b="1" dirty="0"/>
              <a:t>Waterfall</a:t>
            </a:r>
            <a:r>
              <a:rPr lang="en-US" dirty="0"/>
              <a:t> – Development is characterized by fixed incremental activities. It is notoriously inflexible and prone to late deliveries and cost overruns.</a:t>
            </a:r>
            <a:endParaRPr lang="en-US" b="1" dirty="0"/>
          </a:p>
        </p:txBody>
      </p:sp>
      <p:sp>
        <p:nvSpPr>
          <p:cNvPr id="2" name="TextBox 1"/>
          <p:cNvSpPr txBox="1"/>
          <p:nvPr/>
        </p:nvSpPr>
        <p:spPr>
          <a:xfrm>
            <a:off x="4194412" y="5844235"/>
            <a:ext cx="7672810" cy="707886"/>
          </a:xfrm>
          <a:prstGeom prst="rect">
            <a:avLst/>
          </a:prstGeom>
          <a:noFill/>
          <a:ln w="38100">
            <a:solidFill>
              <a:srgbClr val="FF0000"/>
            </a:solidFill>
          </a:ln>
        </p:spPr>
        <p:txBody>
          <a:bodyPr wrap="square" rtlCol="0">
            <a:spAutoFit/>
          </a:bodyPr>
          <a:lstStyle/>
          <a:p>
            <a:pPr algn="just"/>
            <a:r>
              <a:rPr lang="en-US" sz="2000" b="1" dirty="0"/>
              <a:t>This model is often taught because the software engineering tasks can be better understood as distinct steps.</a:t>
            </a:r>
          </a:p>
        </p:txBody>
      </p:sp>
    </p:spTree>
    <p:extLst>
      <p:ext uri="{BB962C8B-B14F-4D97-AF65-F5344CB8AC3E}">
        <p14:creationId xmlns:p14="http://schemas.microsoft.com/office/powerpoint/2010/main" val="2397262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dirty="0"/>
              <a:t>Development Paradigms (2)</a:t>
            </a:r>
          </a:p>
        </p:txBody>
      </p:sp>
      <p:sp>
        <p:nvSpPr>
          <p:cNvPr id="5" name="Content Placeholder 4"/>
          <p:cNvSpPr>
            <a:spLocks noGrp="1"/>
          </p:cNvSpPr>
          <p:nvPr>
            <p:ph sz="half" idx="1"/>
          </p:nvPr>
        </p:nvSpPr>
        <p:spPr/>
        <p:txBody>
          <a:bodyPr>
            <a:normAutofit fontScale="92500" lnSpcReduction="10000"/>
          </a:bodyPr>
          <a:lstStyle/>
          <a:p>
            <a:pPr marL="0" indent="0">
              <a:buNone/>
            </a:pPr>
            <a:r>
              <a:rPr lang="en-US" dirty="0"/>
              <a:t>Can iterations remove barriers?</a:t>
            </a:r>
          </a:p>
          <a:p>
            <a:pPr marL="0" indent="0">
              <a:buNone/>
            </a:pPr>
            <a:r>
              <a:rPr lang="en-US" dirty="0"/>
              <a:t>In this paradigm, the developers are forced to interact with users.</a:t>
            </a:r>
          </a:p>
          <a:p>
            <a:r>
              <a:rPr lang="en-US" dirty="0"/>
              <a:t>You can develop, but you have to be judged.</a:t>
            </a:r>
          </a:p>
          <a:p>
            <a:r>
              <a:rPr lang="en-US" dirty="0"/>
              <a:t>If you get it wrong, you find out very soon.</a:t>
            </a:r>
          </a:p>
          <a:p>
            <a:pPr marL="0" indent="0">
              <a:buNone/>
            </a:pPr>
            <a:endParaRPr lang="en-US" dirty="0"/>
          </a:p>
          <a:p>
            <a:pPr marL="0" indent="0">
              <a:buNone/>
            </a:pPr>
            <a:r>
              <a:rPr lang="en-US" dirty="0"/>
              <a:t>The barriers still exist, but the developers and users are forced to repeatedly interact.</a:t>
            </a:r>
          </a:p>
        </p:txBody>
      </p:sp>
      <p:sp>
        <p:nvSpPr>
          <p:cNvPr id="11" name="TextBox 10"/>
          <p:cNvSpPr txBox="1"/>
          <p:nvPr/>
        </p:nvSpPr>
        <p:spPr>
          <a:xfrm>
            <a:off x="6390861" y="4891088"/>
            <a:ext cx="5382039" cy="1200329"/>
          </a:xfrm>
          <a:prstGeom prst="rect">
            <a:avLst/>
          </a:prstGeom>
          <a:noFill/>
        </p:spPr>
        <p:txBody>
          <a:bodyPr wrap="square" rtlCol="0">
            <a:spAutoFit/>
          </a:bodyPr>
          <a:lstStyle/>
          <a:p>
            <a:r>
              <a:rPr lang="en-US" b="1" dirty="0"/>
              <a:t>Spiral</a:t>
            </a:r>
            <a:r>
              <a:rPr lang="en-US" dirty="0"/>
              <a:t> – Great for building something </a:t>
            </a:r>
            <a:r>
              <a:rPr lang="en-US" b="1" i="1" dirty="0"/>
              <a:t>without </a:t>
            </a:r>
            <a:r>
              <a:rPr lang="en-US" dirty="0"/>
              <a:t>known requirements. Incrementally build and review a bit at a time. The size of a spiral tends to be volatile and the end of the development is hard to gauge.</a:t>
            </a:r>
            <a:endParaRPr lang="en-US" b="1" dirty="0"/>
          </a:p>
        </p:txBody>
      </p:sp>
      <p:pic>
        <p:nvPicPr>
          <p:cNvPr id="6" name="Picture 5"/>
          <p:cNvPicPr>
            <a:picLocks noChangeAspect="1"/>
          </p:cNvPicPr>
          <p:nvPr/>
        </p:nvPicPr>
        <p:blipFill>
          <a:blip r:embed="rId2"/>
          <a:stretch>
            <a:fillRect/>
          </a:stretch>
        </p:blipFill>
        <p:spPr>
          <a:xfrm>
            <a:off x="7217051" y="1945791"/>
            <a:ext cx="3105150" cy="2867025"/>
          </a:xfrm>
          <a:prstGeom prst="rect">
            <a:avLst/>
          </a:prstGeom>
        </p:spPr>
      </p:pic>
      <p:sp>
        <p:nvSpPr>
          <p:cNvPr id="7" name="TextBox 6"/>
          <p:cNvSpPr txBox="1"/>
          <p:nvPr/>
        </p:nvSpPr>
        <p:spPr>
          <a:xfrm>
            <a:off x="7255574" y="1977889"/>
            <a:ext cx="1005275" cy="369332"/>
          </a:xfrm>
          <a:prstGeom prst="rect">
            <a:avLst/>
          </a:prstGeom>
          <a:noFill/>
        </p:spPr>
        <p:txBody>
          <a:bodyPr wrap="none" rtlCol="0">
            <a:spAutoFit/>
          </a:bodyPr>
          <a:lstStyle/>
          <a:p>
            <a:r>
              <a:rPr lang="en-US" dirty="0"/>
              <a:t>Plan first</a:t>
            </a:r>
          </a:p>
        </p:txBody>
      </p:sp>
      <p:sp>
        <p:nvSpPr>
          <p:cNvPr id="14" name="TextBox 13"/>
          <p:cNvSpPr txBox="1"/>
          <p:nvPr/>
        </p:nvSpPr>
        <p:spPr>
          <a:xfrm>
            <a:off x="9466011" y="1977889"/>
            <a:ext cx="816249" cy="369332"/>
          </a:xfrm>
          <a:prstGeom prst="rect">
            <a:avLst/>
          </a:prstGeom>
          <a:noFill/>
        </p:spPr>
        <p:txBody>
          <a:bodyPr wrap="none" rtlCol="0">
            <a:spAutoFit/>
          </a:bodyPr>
          <a:lstStyle/>
          <a:p>
            <a:r>
              <a:rPr lang="en-US" dirty="0"/>
              <a:t>Design</a:t>
            </a:r>
          </a:p>
        </p:txBody>
      </p:sp>
      <p:sp>
        <p:nvSpPr>
          <p:cNvPr id="15" name="TextBox 14"/>
          <p:cNvSpPr txBox="1"/>
          <p:nvPr/>
        </p:nvSpPr>
        <p:spPr>
          <a:xfrm>
            <a:off x="9625220" y="4443484"/>
            <a:ext cx="667170" cy="369332"/>
          </a:xfrm>
          <a:prstGeom prst="rect">
            <a:avLst/>
          </a:prstGeom>
          <a:noFill/>
        </p:spPr>
        <p:txBody>
          <a:bodyPr wrap="none" rtlCol="0">
            <a:spAutoFit/>
          </a:bodyPr>
          <a:lstStyle/>
          <a:p>
            <a:r>
              <a:rPr lang="en-US" dirty="0"/>
              <a:t>Code</a:t>
            </a:r>
          </a:p>
        </p:txBody>
      </p:sp>
      <p:sp>
        <p:nvSpPr>
          <p:cNvPr id="16" name="TextBox 15"/>
          <p:cNvSpPr txBox="1"/>
          <p:nvPr/>
        </p:nvSpPr>
        <p:spPr>
          <a:xfrm>
            <a:off x="7217051" y="4430060"/>
            <a:ext cx="856388" cy="369332"/>
          </a:xfrm>
          <a:prstGeom prst="rect">
            <a:avLst/>
          </a:prstGeom>
          <a:noFill/>
        </p:spPr>
        <p:txBody>
          <a:bodyPr wrap="none" rtlCol="0">
            <a:spAutoFit/>
          </a:bodyPr>
          <a:lstStyle/>
          <a:p>
            <a:r>
              <a:rPr lang="en-US" dirty="0"/>
              <a:t>Review</a:t>
            </a:r>
          </a:p>
        </p:txBody>
      </p:sp>
      <p:sp>
        <p:nvSpPr>
          <p:cNvPr id="19" name="Rectangle 18"/>
          <p:cNvSpPr/>
          <p:nvPr/>
        </p:nvSpPr>
        <p:spPr>
          <a:xfrm>
            <a:off x="8905460" y="1910372"/>
            <a:ext cx="2713383" cy="2902444"/>
          </a:xfrm>
          <a:prstGeom prst="rect">
            <a:avLst/>
          </a:prstGeom>
          <a:solidFill>
            <a:srgbClr val="F8CBA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0204321" y="3044823"/>
            <a:ext cx="1520413" cy="369332"/>
          </a:xfrm>
          <a:prstGeom prst="rect">
            <a:avLst/>
          </a:prstGeom>
          <a:noFill/>
        </p:spPr>
        <p:txBody>
          <a:bodyPr wrap="square" rtlCol="0">
            <a:spAutoFit/>
          </a:bodyPr>
          <a:lstStyle/>
          <a:p>
            <a:pPr algn="ctr"/>
            <a:r>
              <a:rPr lang="en-US" b="1" dirty="0"/>
              <a:t>DEVELOPERS</a:t>
            </a:r>
          </a:p>
        </p:txBody>
      </p:sp>
      <p:sp>
        <p:nvSpPr>
          <p:cNvPr id="22" name="Rectangle 21"/>
          <p:cNvSpPr/>
          <p:nvPr/>
        </p:nvSpPr>
        <p:spPr>
          <a:xfrm>
            <a:off x="6192077" y="1928081"/>
            <a:ext cx="2713383" cy="2902444"/>
          </a:xfrm>
          <a:prstGeom prst="rect">
            <a:avLst/>
          </a:prstGeom>
          <a:solidFill>
            <a:schemeClr val="accent6">
              <a:lumMod val="40000"/>
              <a:lumOff val="6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223768" y="3071815"/>
            <a:ext cx="944057" cy="369332"/>
          </a:xfrm>
          <a:prstGeom prst="rect">
            <a:avLst/>
          </a:prstGeom>
          <a:noFill/>
        </p:spPr>
        <p:txBody>
          <a:bodyPr wrap="square" rtlCol="0">
            <a:spAutoFit/>
          </a:bodyPr>
          <a:lstStyle/>
          <a:p>
            <a:pPr algn="ctr"/>
            <a:r>
              <a:rPr lang="en-US" b="1" dirty="0"/>
              <a:t>USERS</a:t>
            </a:r>
          </a:p>
        </p:txBody>
      </p:sp>
      <p:sp>
        <p:nvSpPr>
          <p:cNvPr id="17" name="Rectangle 16">
            <a:extLst>
              <a:ext uri="{FF2B5EF4-FFF2-40B4-BE49-F238E27FC236}">
                <a16:creationId xmlns:a16="http://schemas.microsoft.com/office/drawing/2014/main" id="{6BB1D019-442E-47C9-8273-55C546C3559F}"/>
              </a:ext>
            </a:extLst>
          </p:cNvPr>
          <p:cNvSpPr/>
          <p:nvPr/>
        </p:nvSpPr>
        <p:spPr>
          <a:xfrm>
            <a:off x="549974" y="6315391"/>
            <a:ext cx="6705600" cy="369332"/>
          </a:xfrm>
          <a:prstGeom prst="rect">
            <a:avLst/>
          </a:prstGeom>
        </p:spPr>
        <p:txBody>
          <a:bodyPr>
            <a:spAutoFit/>
          </a:bodyPr>
          <a:lstStyle/>
          <a:p>
            <a:r>
              <a:rPr lang="en-US" dirty="0"/>
              <a:t>https://tfetimes.com/software-development-explained-with-cars/</a:t>
            </a:r>
          </a:p>
        </p:txBody>
      </p:sp>
    </p:spTree>
    <p:extLst>
      <p:ext uri="{BB962C8B-B14F-4D97-AF65-F5344CB8AC3E}">
        <p14:creationId xmlns:p14="http://schemas.microsoft.com/office/powerpoint/2010/main" val="4209586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dirty="0"/>
              <a:t>Development Paradigms (3)</a:t>
            </a:r>
          </a:p>
        </p:txBody>
      </p:sp>
      <p:sp>
        <p:nvSpPr>
          <p:cNvPr id="5" name="Content Placeholder 4"/>
          <p:cNvSpPr>
            <a:spLocks noGrp="1"/>
          </p:cNvSpPr>
          <p:nvPr>
            <p:ph sz="half" idx="1"/>
          </p:nvPr>
        </p:nvSpPr>
        <p:spPr/>
        <p:txBody>
          <a:bodyPr>
            <a:normAutofit fontScale="85000" lnSpcReduction="10000"/>
          </a:bodyPr>
          <a:lstStyle/>
          <a:p>
            <a:pPr marL="0" indent="0">
              <a:buNone/>
            </a:pPr>
            <a:r>
              <a:rPr lang="en-US" dirty="0"/>
              <a:t>Can this effect be maximized?</a:t>
            </a:r>
          </a:p>
          <a:p>
            <a:pPr marL="0" indent="0">
              <a:buNone/>
            </a:pPr>
            <a:r>
              <a:rPr lang="en-US" dirty="0"/>
              <a:t>In this paradigm the cycles occur daily.</a:t>
            </a:r>
          </a:p>
          <a:p>
            <a:r>
              <a:rPr lang="en-US" dirty="0"/>
              <a:t>A </a:t>
            </a:r>
            <a:r>
              <a:rPr lang="en-US" b="1" i="1" dirty="0"/>
              <a:t>sprint</a:t>
            </a:r>
            <a:r>
              <a:rPr lang="en-US" dirty="0"/>
              <a:t> cycle may last a few weeks.</a:t>
            </a:r>
          </a:p>
          <a:p>
            <a:r>
              <a:rPr lang="en-US" b="1" i="1" dirty="0"/>
              <a:t>Daily meetings</a:t>
            </a:r>
            <a:r>
              <a:rPr lang="en-US" dirty="0"/>
              <a:t> review plan, progress, and problems.</a:t>
            </a:r>
          </a:p>
          <a:p>
            <a:r>
              <a:rPr lang="en-US" dirty="0"/>
              <a:t>User representatives have a say in how things are going.</a:t>
            </a:r>
          </a:p>
          <a:p>
            <a:pPr marL="0" indent="0">
              <a:buNone/>
            </a:pPr>
            <a:endParaRPr lang="en-US" dirty="0"/>
          </a:p>
          <a:p>
            <a:pPr marL="0" indent="0">
              <a:buNone/>
            </a:pPr>
            <a:r>
              <a:rPr lang="en-US" dirty="0"/>
              <a:t>Critically, a version of the finished product goes out the door every few weeks.</a:t>
            </a:r>
          </a:p>
          <a:p>
            <a:endParaRPr lang="en-US" dirty="0"/>
          </a:p>
        </p:txBody>
      </p:sp>
      <p:sp>
        <p:nvSpPr>
          <p:cNvPr id="11" name="TextBox 10"/>
          <p:cNvSpPr txBox="1"/>
          <p:nvPr/>
        </p:nvSpPr>
        <p:spPr>
          <a:xfrm>
            <a:off x="6390861" y="4891088"/>
            <a:ext cx="5382039" cy="1477328"/>
          </a:xfrm>
          <a:prstGeom prst="rect">
            <a:avLst/>
          </a:prstGeom>
          <a:noFill/>
        </p:spPr>
        <p:txBody>
          <a:bodyPr wrap="square" rtlCol="0">
            <a:spAutoFit/>
          </a:bodyPr>
          <a:lstStyle/>
          <a:p>
            <a:r>
              <a:rPr lang="en-US" b="1" dirty="0"/>
              <a:t>Agile</a:t>
            </a:r>
            <a:r>
              <a:rPr lang="en-US" dirty="0"/>
              <a:t> – Focuses on throughput of requirements i.e. features go to the user. The plan can change every few weeks, but while the developers are working, they can’t be harassed. </a:t>
            </a:r>
            <a:r>
              <a:rPr lang="en-US" dirty="0">
                <a:sym typeface="Wingdings" panose="05000000000000000000" pitchFamily="2" charset="2"/>
              </a:rPr>
              <a:t> Even so, developers are held accountable for progress or lack of it.</a:t>
            </a:r>
            <a:endParaRPr lang="en-US" b="1" dirty="0"/>
          </a:p>
        </p:txBody>
      </p:sp>
      <p:pic>
        <p:nvPicPr>
          <p:cNvPr id="3" name="Picture 2"/>
          <p:cNvPicPr>
            <a:picLocks noChangeAspect="1"/>
          </p:cNvPicPr>
          <p:nvPr/>
        </p:nvPicPr>
        <p:blipFill>
          <a:blip r:embed="rId2"/>
          <a:stretch>
            <a:fillRect/>
          </a:stretch>
        </p:blipFill>
        <p:spPr>
          <a:xfrm>
            <a:off x="6039841" y="1697745"/>
            <a:ext cx="5857133" cy="1673466"/>
          </a:xfrm>
          <a:prstGeom prst="rect">
            <a:avLst/>
          </a:prstGeom>
        </p:spPr>
      </p:pic>
    </p:spTree>
    <p:extLst>
      <p:ext uri="{BB962C8B-B14F-4D97-AF65-F5344CB8AC3E}">
        <p14:creationId xmlns:p14="http://schemas.microsoft.com/office/powerpoint/2010/main" val="2003272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Business infographic : What is Scrumban? (Scrum Kanban).">
            <a:extLst>
              <a:ext uri="{FF2B5EF4-FFF2-40B4-BE49-F238E27FC236}">
                <a16:creationId xmlns:a16="http://schemas.microsoft.com/office/drawing/2014/main" id="{68D26F4D-8DAB-4A60-B53E-5639388387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030" y="436493"/>
            <a:ext cx="4953000" cy="52959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he Practical Dev (@ThePracticalDev) | Twitter">
            <a:extLst>
              <a:ext uri="{FF2B5EF4-FFF2-40B4-BE49-F238E27FC236}">
                <a16:creationId xmlns:a16="http://schemas.microsoft.com/office/drawing/2014/main" id="{B0D64080-B26D-455D-81D7-6253E4E28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3174" y="645422"/>
            <a:ext cx="2247900" cy="2943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gile is the New Waterfall — Geek&amp;Poke">
            <a:extLst>
              <a:ext uri="{FF2B5EF4-FFF2-40B4-BE49-F238E27FC236}">
                <a16:creationId xmlns:a16="http://schemas.microsoft.com/office/drawing/2014/main" id="{97B1498E-27EC-4A85-8D21-4C039922C0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9511" b="5899"/>
          <a:stretch/>
        </p:blipFill>
        <p:spPr bwMode="auto">
          <a:xfrm>
            <a:off x="6710631" y="3800005"/>
            <a:ext cx="4852987" cy="3057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030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More Barriers?</a:t>
            </a:r>
          </a:p>
        </p:txBody>
      </p:sp>
      <p:sp>
        <p:nvSpPr>
          <p:cNvPr id="3" name="Content Placeholder 2"/>
          <p:cNvSpPr>
            <a:spLocks noGrp="1"/>
          </p:cNvSpPr>
          <p:nvPr>
            <p:ph idx="1"/>
          </p:nvPr>
        </p:nvSpPr>
        <p:spPr>
          <a:xfrm>
            <a:off x="838200" y="1520687"/>
            <a:ext cx="5274733" cy="4656276"/>
          </a:xfrm>
        </p:spPr>
        <p:txBody>
          <a:bodyPr>
            <a:normAutofit/>
          </a:bodyPr>
          <a:lstStyle/>
          <a:p>
            <a:pPr marL="0" indent="0">
              <a:buNone/>
            </a:pPr>
            <a:r>
              <a:rPr lang="en-US" dirty="0"/>
              <a:t>Dev(</a:t>
            </a:r>
            <a:r>
              <a:rPr lang="en-US" dirty="0" err="1"/>
              <a:t>elopment</a:t>
            </a:r>
            <a:r>
              <a:rPr lang="en-US" dirty="0"/>
              <a:t>) is the environment and process where the software is written.</a:t>
            </a:r>
          </a:p>
          <a:p>
            <a:pPr marL="0" indent="0">
              <a:buNone/>
            </a:pPr>
            <a:r>
              <a:rPr lang="en-US" dirty="0"/>
              <a:t>Op(</a:t>
            </a:r>
            <a:r>
              <a:rPr lang="en-US" dirty="0" err="1"/>
              <a:t>eration</a:t>
            </a:r>
            <a:r>
              <a:rPr lang="en-US" dirty="0"/>
              <a:t>)s is the environment where the software runs for the customer.</a:t>
            </a:r>
          </a:p>
          <a:p>
            <a:pPr marL="0" indent="0">
              <a:buNone/>
            </a:pPr>
            <a:endParaRPr lang="en-US" dirty="0"/>
          </a:p>
          <a:p>
            <a:pPr marL="0" indent="0">
              <a:buNone/>
            </a:pPr>
            <a:r>
              <a:rPr lang="en-US" dirty="0"/>
              <a:t>Are you building something which can quickly and securely be deployed to the users?</a:t>
            </a:r>
          </a:p>
        </p:txBody>
      </p:sp>
      <p:pic>
        <p:nvPicPr>
          <p:cNvPr id="4" name="Picture 3"/>
          <p:cNvPicPr>
            <a:picLocks noChangeAspect="1"/>
          </p:cNvPicPr>
          <p:nvPr/>
        </p:nvPicPr>
        <p:blipFill>
          <a:blip r:embed="rId2"/>
          <a:stretch>
            <a:fillRect/>
          </a:stretch>
        </p:blipFill>
        <p:spPr>
          <a:xfrm>
            <a:off x="6570484" y="1284248"/>
            <a:ext cx="5163967" cy="3991054"/>
          </a:xfrm>
          <a:prstGeom prst="rect">
            <a:avLst/>
          </a:prstGeom>
        </p:spPr>
      </p:pic>
      <p:sp>
        <p:nvSpPr>
          <p:cNvPr id="5" name="Rectangle 4"/>
          <p:cNvSpPr/>
          <p:nvPr/>
        </p:nvSpPr>
        <p:spPr>
          <a:xfrm>
            <a:off x="2110033" y="6289310"/>
            <a:ext cx="9817669" cy="369332"/>
          </a:xfrm>
          <a:prstGeom prst="rect">
            <a:avLst/>
          </a:prstGeom>
        </p:spPr>
        <p:txBody>
          <a:bodyPr>
            <a:spAutoFit/>
          </a:bodyPr>
          <a:lstStyle/>
          <a:p>
            <a:r>
              <a:rPr lang="en-US" dirty="0"/>
              <a:t>https://www.accenture.com/us-en/blogs/blogs-reshma-shinde-devops-transformations-operations</a:t>
            </a:r>
          </a:p>
        </p:txBody>
      </p:sp>
    </p:spTree>
    <p:extLst>
      <p:ext uri="{BB962C8B-B14F-4D97-AF65-F5344CB8AC3E}">
        <p14:creationId xmlns:p14="http://schemas.microsoft.com/office/powerpoint/2010/main" val="3338738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Deployment</a:t>
            </a:r>
          </a:p>
        </p:txBody>
      </p:sp>
      <p:sp>
        <p:nvSpPr>
          <p:cNvPr id="4" name="Content Placeholder 3"/>
          <p:cNvSpPr>
            <a:spLocks noGrp="1"/>
          </p:cNvSpPr>
          <p:nvPr>
            <p:ph sz="half" idx="1"/>
          </p:nvPr>
        </p:nvSpPr>
        <p:spPr/>
        <p:txBody>
          <a:bodyPr>
            <a:normAutofit fontScale="92500" lnSpcReduction="20000"/>
          </a:bodyPr>
          <a:lstStyle/>
          <a:p>
            <a:pPr marL="0" indent="0">
              <a:buNone/>
            </a:pPr>
            <a:r>
              <a:rPr lang="en-US" dirty="0"/>
              <a:t>Developers are prone to think of deployment as installation on one computer.</a:t>
            </a:r>
          </a:p>
          <a:p>
            <a:pPr marL="0" indent="0">
              <a:buNone/>
            </a:pPr>
            <a:r>
              <a:rPr lang="en-US" dirty="0"/>
              <a:t>The system admin has to install on servers, cube-farm computers, and distant offices.</a:t>
            </a:r>
          </a:p>
          <a:p>
            <a:pPr marL="0" indent="0">
              <a:buNone/>
            </a:pPr>
            <a:r>
              <a:rPr lang="en-US" dirty="0"/>
              <a:t>Other concerns:</a:t>
            </a:r>
          </a:p>
          <a:p>
            <a:r>
              <a:rPr lang="en-US" dirty="0"/>
              <a:t>Security updates</a:t>
            </a:r>
          </a:p>
          <a:p>
            <a:r>
              <a:rPr lang="en-US" dirty="0"/>
              <a:t>Personal preferences/data</a:t>
            </a:r>
          </a:p>
          <a:p>
            <a:r>
              <a:rPr lang="en-US" dirty="0"/>
              <a:t>New hardware</a:t>
            </a:r>
          </a:p>
          <a:p>
            <a:r>
              <a:rPr lang="en-US" dirty="0"/>
              <a:t>OS updates</a:t>
            </a:r>
          </a:p>
          <a:p>
            <a:pPr marL="0" indent="0">
              <a:buNone/>
            </a:pPr>
            <a:r>
              <a:rPr lang="en-US" dirty="0"/>
              <a:t>System admins are </a:t>
            </a:r>
            <a:r>
              <a:rPr lang="en-US" b="1" i="1" dirty="0"/>
              <a:t>busy</a:t>
            </a:r>
            <a:r>
              <a:rPr lang="en-US" dirty="0"/>
              <a:t>.</a:t>
            </a:r>
          </a:p>
        </p:txBody>
      </p:sp>
      <p:pic>
        <p:nvPicPr>
          <p:cNvPr id="14" name="Picture 13"/>
          <p:cNvPicPr>
            <a:picLocks noChangeAspect="1"/>
          </p:cNvPicPr>
          <p:nvPr/>
        </p:nvPicPr>
        <p:blipFill>
          <a:blip r:embed="rId2"/>
          <a:stretch>
            <a:fillRect/>
          </a:stretch>
        </p:blipFill>
        <p:spPr>
          <a:xfrm>
            <a:off x="5876925" y="1690688"/>
            <a:ext cx="5924550" cy="5067300"/>
          </a:xfrm>
          <a:prstGeom prst="rect">
            <a:avLst/>
          </a:prstGeom>
        </p:spPr>
      </p:pic>
    </p:spTree>
    <p:extLst>
      <p:ext uri="{BB962C8B-B14F-4D97-AF65-F5344CB8AC3E}">
        <p14:creationId xmlns:p14="http://schemas.microsoft.com/office/powerpoint/2010/main" val="3854946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Conflicting Goals</a:t>
            </a:r>
          </a:p>
        </p:txBody>
      </p:sp>
      <p:sp>
        <p:nvSpPr>
          <p:cNvPr id="3" name="Content Placeholder 2"/>
          <p:cNvSpPr>
            <a:spLocks noGrp="1"/>
          </p:cNvSpPr>
          <p:nvPr>
            <p:ph idx="1"/>
          </p:nvPr>
        </p:nvSpPr>
        <p:spPr>
          <a:xfrm>
            <a:off x="838200" y="1690687"/>
            <a:ext cx="5274733" cy="4486275"/>
          </a:xfrm>
        </p:spPr>
        <p:txBody>
          <a:bodyPr/>
          <a:lstStyle/>
          <a:p>
            <a:pPr marL="0" indent="0">
              <a:buNone/>
            </a:pPr>
            <a:r>
              <a:rPr lang="en-US" dirty="0"/>
              <a:t>Dev wants to get the next feature/fix out the door ASAP.</a:t>
            </a:r>
          </a:p>
          <a:p>
            <a:pPr marL="0" indent="0">
              <a:buNone/>
            </a:pPr>
            <a:r>
              <a:rPr lang="en-US" dirty="0"/>
              <a:t>Ops wants nothing to change so the system stay stable.</a:t>
            </a:r>
          </a:p>
          <a:p>
            <a:pPr marL="0" indent="0">
              <a:buNone/>
            </a:pPr>
            <a:endParaRPr lang="en-US" dirty="0"/>
          </a:p>
          <a:p>
            <a:pPr marL="0" indent="0">
              <a:buNone/>
            </a:pPr>
            <a:r>
              <a:rPr lang="en-US" dirty="0"/>
              <a:t>Each change from Dev takes a lot of effort from Ops to deploy.</a:t>
            </a:r>
          </a:p>
          <a:p>
            <a:pPr marL="0" indent="0">
              <a:buNone/>
            </a:pPr>
            <a:r>
              <a:rPr lang="en-US" dirty="0"/>
              <a:t>The deployment schedule from Ops enforces longer deployment intervals on Dev.</a:t>
            </a:r>
          </a:p>
          <a:p>
            <a:pPr marL="0" indent="0">
              <a:buNone/>
            </a:pPr>
            <a:endParaRPr lang="en-US" dirty="0"/>
          </a:p>
        </p:txBody>
      </p:sp>
      <p:pic>
        <p:nvPicPr>
          <p:cNvPr id="4" name="Picture 3"/>
          <p:cNvPicPr>
            <a:picLocks noChangeAspect="1"/>
          </p:cNvPicPr>
          <p:nvPr/>
        </p:nvPicPr>
        <p:blipFill>
          <a:blip r:embed="rId2"/>
          <a:stretch>
            <a:fillRect/>
          </a:stretch>
        </p:blipFill>
        <p:spPr>
          <a:xfrm>
            <a:off x="6570484" y="1284248"/>
            <a:ext cx="5163967" cy="3991054"/>
          </a:xfrm>
          <a:prstGeom prst="rect">
            <a:avLst/>
          </a:prstGeom>
        </p:spPr>
      </p:pic>
      <p:sp>
        <p:nvSpPr>
          <p:cNvPr id="5" name="Rectangle 4"/>
          <p:cNvSpPr/>
          <p:nvPr/>
        </p:nvSpPr>
        <p:spPr>
          <a:xfrm>
            <a:off x="2110033" y="6289310"/>
            <a:ext cx="9817669" cy="369332"/>
          </a:xfrm>
          <a:prstGeom prst="rect">
            <a:avLst/>
          </a:prstGeom>
        </p:spPr>
        <p:txBody>
          <a:bodyPr>
            <a:spAutoFit/>
          </a:bodyPr>
          <a:lstStyle/>
          <a:p>
            <a:r>
              <a:rPr lang="en-US" dirty="0"/>
              <a:t>https://www.accenture.com/us-en/blogs/blogs-reshma-shinde-devops-transformations-operations</a:t>
            </a:r>
          </a:p>
        </p:txBody>
      </p:sp>
    </p:spTree>
    <p:extLst>
      <p:ext uri="{BB962C8B-B14F-4D97-AF65-F5344CB8AC3E}">
        <p14:creationId xmlns:p14="http://schemas.microsoft.com/office/powerpoint/2010/main" val="2722123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DevOps</a:t>
            </a:r>
          </a:p>
        </p:txBody>
      </p:sp>
      <p:sp>
        <p:nvSpPr>
          <p:cNvPr id="3" name="Content Placeholder 2"/>
          <p:cNvSpPr>
            <a:spLocks noGrp="1"/>
          </p:cNvSpPr>
          <p:nvPr>
            <p:ph idx="1"/>
          </p:nvPr>
        </p:nvSpPr>
        <p:spPr>
          <a:xfrm>
            <a:off x="838200" y="1690688"/>
            <a:ext cx="5757331" cy="4486275"/>
          </a:xfrm>
        </p:spPr>
        <p:txBody>
          <a:bodyPr>
            <a:normAutofit fontScale="92500" lnSpcReduction="10000"/>
          </a:bodyPr>
          <a:lstStyle/>
          <a:p>
            <a:pPr marL="0" indent="0">
              <a:buNone/>
            </a:pPr>
            <a:r>
              <a:rPr lang="en-US" dirty="0"/>
              <a:t>DevOps creates an integrated team. </a:t>
            </a:r>
          </a:p>
          <a:p>
            <a:pPr marL="0" indent="0">
              <a:buNone/>
            </a:pPr>
            <a:r>
              <a:rPr lang="en-US" dirty="0"/>
              <a:t>Their goal is to create a build which is automatically integrated into the operational environment.</a:t>
            </a:r>
          </a:p>
          <a:p>
            <a:pPr marL="0" indent="0">
              <a:buNone/>
            </a:pPr>
            <a:r>
              <a:rPr lang="en-US" dirty="0"/>
              <a:t>Technology helps meet this goal.</a:t>
            </a:r>
          </a:p>
          <a:p>
            <a:r>
              <a:rPr lang="en-US" dirty="0"/>
              <a:t>VMs make hardware/OS updates easier.</a:t>
            </a:r>
          </a:p>
          <a:p>
            <a:r>
              <a:rPr lang="en-US" dirty="0"/>
              <a:t>Containers make application/OS updates easier.</a:t>
            </a:r>
          </a:p>
          <a:p>
            <a:r>
              <a:rPr lang="en-US" dirty="0"/>
              <a:t>Shared knowledge between Dev and Ops.</a:t>
            </a:r>
          </a:p>
          <a:p>
            <a:r>
              <a:rPr lang="en-US" dirty="0"/>
              <a:t>Metrics from Ops can improve Dev.</a:t>
            </a:r>
          </a:p>
        </p:txBody>
      </p:sp>
      <p:pic>
        <p:nvPicPr>
          <p:cNvPr id="4" name="Picture 3"/>
          <p:cNvPicPr>
            <a:picLocks noChangeAspect="1"/>
          </p:cNvPicPr>
          <p:nvPr/>
        </p:nvPicPr>
        <p:blipFill>
          <a:blip r:embed="rId2"/>
          <a:stretch>
            <a:fillRect/>
          </a:stretch>
        </p:blipFill>
        <p:spPr>
          <a:xfrm>
            <a:off x="7402511" y="838200"/>
            <a:ext cx="4143375" cy="3105150"/>
          </a:xfrm>
          <a:prstGeom prst="rect">
            <a:avLst/>
          </a:prstGeom>
        </p:spPr>
      </p:pic>
      <p:sp>
        <p:nvSpPr>
          <p:cNvPr id="5" name="Rectangle 4"/>
          <p:cNvSpPr/>
          <p:nvPr/>
        </p:nvSpPr>
        <p:spPr>
          <a:xfrm>
            <a:off x="2110033" y="6289310"/>
            <a:ext cx="9817669" cy="369332"/>
          </a:xfrm>
          <a:prstGeom prst="rect">
            <a:avLst/>
          </a:prstGeom>
        </p:spPr>
        <p:txBody>
          <a:bodyPr>
            <a:spAutoFit/>
          </a:bodyPr>
          <a:lstStyle/>
          <a:p>
            <a:r>
              <a:rPr lang="en-US" dirty="0"/>
              <a:t>https://www.accenture.com/us-en/blogs/blogs-reshma-shinde-devops-transformations-operations</a:t>
            </a:r>
          </a:p>
        </p:txBody>
      </p:sp>
      <p:sp>
        <p:nvSpPr>
          <p:cNvPr id="7" name="TextBox 6"/>
          <p:cNvSpPr txBox="1"/>
          <p:nvPr/>
        </p:nvSpPr>
        <p:spPr>
          <a:xfrm>
            <a:off x="6833555" y="4551232"/>
            <a:ext cx="5160109" cy="1200329"/>
          </a:xfrm>
          <a:prstGeom prst="rect">
            <a:avLst/>
          </a:prstGeom>
          <a:noFill/>
        </p:spPr>
        <p:txBody>
          <a:bodyPr wrap="square" rtlCol="0">
            <a:spAutoFit/>
          </a:bodyPr>
          <a:lstStyle/>
          <a:p>
            <a:r>
              <a:rPr lang="en-US" sz="2400" dirty="0"/>
              <a:t>Sys Admins become more aligned with development. More scripts. More automation. Fewer manual processes.</a:t>
            </a:r>
          </a:p>
        </p:txBody>
      </p:sp>
    </p:spTree>
    <p:extLst>
      <p:ext uri="{BB962C8B-B14F-4D97-AF65-F5344CB8AC3E}">
        <p14:creationId xmlns:p14="http://schemas.microsoft.com/office/powerpoint/2010/main" val="3854036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B6CB41-A5E0-45E8-8B3E-465C83CAB76F}"/>
              </a:ext>
            </a:extLst>
          </p:cNvPr>
          <p:cNvPicPr>
            <a:picLocks noChangeAspect="1"/>
          </p:cNvPicPr>
          <p:nvPr/>
        </p:nvPicPr>
        <p:blipFill>
          <a:blip r:embed="rId2"/>
          <a:stretch>
            <a:fillRect/>
          </a:stretch>
        </p:blipFill>
        <p:spPr>
          <a:xfrm>
            <a:off x="561662" y="265139"/>
            <a:ext cx="5162550" cy="2400300"/>
          </a:xfrm>
          <a:prstGeom prst="rect">
            <a:avLst/>
          </a:prstGeom>
        </p:spPr>
      </p:pic>
      <p:pic>
        <p:nvPicPr>
          <p:cNvPr id="5" name="Picture 4">
            <a:extLst>
              <a:ext uri="{FF2B5EF4-FFF2-40B4-BE49-F238E27FC236}">
                <a16:creationId xmlns:a16="http://schemas.microsoft.com/office/drawing/2014/main" id="{EEB5298A-8DE9-4986-9A9C-BFF604E8DA86}"/>
              </a:ext>
            </a:extLst>
          </p:cNvPr>
          <p:cNvPicPr>
            <a:picLocks noChangeAspect="1"/>
          </p:cNvPicPr>
          <p:nvPr/>
        </p:nvPicPr>
        <p:blipFill rotWithShape="1">
          <a:blip r:embed="rId3"/>
          <a:srcRect t="4270"/>
          <a:stretch/>
        </p:blipFill>
        <p:spPr>
          <a:xfrm>
            <a:off x="580712" y="3084695"/>
            <a:ext cx="5124450" cy="2215734"/>
          </a:xfrm>
          <a:prstGeom prst="rect">
            <a:avLst/>
          </a:prstGeom>
        </p:spPr>
      </p:pic>
      <p:pic>
        <p:nvPicPr>
          <p:cNvPr id="3076" name="Picture 4" descr="software">
            <a:extLst>
              <a:ext uri="{FF2B5EF4-FFF2-40B4-BE49-F238E27FC236}">
                <a16:creationId xmlns:a16="http://schemas.microsoft.com/office/drawing/2014/main" id="{B190F32D-C60E-47BE-84DD-79BBC1EEDA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7328" y="311727"/>
            <a:ext cx="4160694" cy="6234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477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018071-7C3A-4552-B3F0-220C45CF98A0}"/>
              </a:ext>
            </a:extLst>
          </p:cNvPr>
          <p:cNvPicPr>
            <a:picLocks noChangeAspect="1"/>
          </p:cNvPicPr>
          <p:nvPr/>
        </p:nvPicPr>
        <p:blipFill>
          <a:blip r:embed="rId2"/>
          <a:stretch>
            <a:fillRect/>
          </a:stretch>
        </p:blipFill>
        <p:spPr>
          <a:xfrm>
            <a:off x="349881" y="243142"/>
            <a:ext cx="3938499" cy="5152516"/>
          </a:xfrm>
          <a:prstGeom prst="rect">
            <a:avLst/>
          </a:prstGeom>
        </p:spPr>
      </p:pic>
      <p:pic>
        <p:nvPicPr>
          <p:cNvPr id="4100" name="Picture 4" descr="Pure savage">
            <a:extLst>
              <a:ext uri="{FF2B5EF4-FFF2-40B4-BE49-F238E27FC236}">
                <a16:creationId xmlns:a16="http://schemas.microsoft.com/office/drawing/2014/main" id="{8B8A18C3-B7E2-4D63-B962-73FC1013AE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23" r="14507"/>
          <a:stretch/>
        </p:blipFill>
        <p:spPr bwMode="auto">
          <a:xfrm>
            <a:off x="9350711" y="243142"/>
            <a:ext cx="2491408" cy="623454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This comparison. | 27 Things Only Developers Will Find Funny">
            <a:extLst>
              <a:ext uri="{FF2B5EF4-FFF2-40B4-BE49-F238E27FC236}">
                <a16:creationId xmlns:a16="http://schemas.microsoft.com/office/drawing/2014/main" id="{6BF392BE-7E54-4D04-B456-CD9330F5D6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6891" y="514580"/>
            <a:ext cx="224790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E7866C7-A3AB-47ED-A062-C8ED0770095D}"/>
              </a:ext>
            </a:extLst>
          </p:cNvPr>
          <p:cNvPicPr>
            <a:picLocks noChangeAspect="1"/>
          </p:cNvPicPr>
          <p:nvPr/>
        </p:nvPicPr>
        <p:blipFill rotWithShape="1">
          <a:blip r:embed="rId5"/>
          <a:srcRect b="18550"/>
          <a:stretch/>
        </p:blipFill>
        <p:spPr>
          <a:xfrm>
            <a:off x="5334804" y="2484940"/>
            <a:ext cx="3392074" cy="3992747"/>
          </a:xfrm>
          <a:prstGeom prst="rect">
            <a:avLst/>
          </a:prstGeom>
        </p:spPr>
      </p:pic>
    </p:spTree>
    <p:extLst>
      <p:ext uri="{BB962C8B-B14F-4D97-AF65-F5344CB8AC3E}">
        <p14:creationId xmlns:p14="http://schemas.microsoft.com/office/powerpoint/2010/main" val="2188944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Tools Everywhere</a:t>
            </a:r>
          </a:p>
        </p:txBody>
      </p:sp>
      <p:sp>
        <p:nvSpPr>
          <p:cNvPr id="3" name="Content Placeholder 2"/>
          <p:cNvSpPr>
            <a:spLocks noGrp="1"/>
          </p:cNvSpPr>
          <p:nvPr>
            <p:ph idx="1"/>
          </p:nvPr>
        </p:nvSpPr>
        <p:spPr>
          <a:xfrm>
            <a:off x="838200" y="1798983"/>
            <a:ext cx="5528733" cy="4377980"/>
          </a:xfrm>
        </p:spPr>
        <p:txBody>
          <a:bodyPr/>
          <a:lstStyle/>
          <a:p>
            <a:pPr marL="0" indent="0">
              <a:buNone/>
            </a:pPr>
            <a:r>
              <a:rPr lang="en-US" dirty="0"/>
              <a:t>Tools become increasingly important in DevOps.</a:t>
            </a:r>
          </a:p>
          <a:p>
            <a:r>
              <a:rPr lang="en-US" dirty="0"/>
              <a:t>Faster pace; no bottlenecks</a:t>
            </a:r>
          </a:p>
          <a:p>
            <a:r>
              <a:rPr lang="en-US" dirty="0"/>
              <a:t>Larger scale; massive data</a:t>
            </a:r>
          </a:p>
          <a:p>
            <a:r>
              <a:rPr lang="en-US" dirty="0"/>
              <a:t>Strategic thinking</a:t>
            </a:r>
          </a:p>
          <a:p>
            <a:endParaRPr lang="en-US" dirty="0"/>
          </a:p>
          <a:p>
            <a:pPr marL="0" indent="0">
              <a:buNone/>
            </a:pPr>
            <a:r>
              <a:rPr lang="en-US" dirty="0"/>
              <a:t>Tools in each of these several areas become critical to maintaining an acceptable tempo.</a:t>
            </a:r>
          </a:p>
        </p:txBody>
      </p:sp>
      <p:pic>
        <p:nvPicPr>
          <p:cNvPr id="5" name="Picture 4"/>
          <p:cNvPicPr>
            <a:picLocks noChangeAspect="1"/>
          </p:cNvPicPr>
          <p:nvPr/>
        </p:nvPicPr>
        <p:blipFill>
          <a:blip r:embed="rId2"/>
          <a:stretch>
            <a:fillRect/>
          </a:stretch>
        </p:blipFill>
        <p:spPr>
          <a:xfrm>
            <a:off x="6530014" y="1398911"/>
            <a:ext cx="5515841" cy="2320636"/>
          </a:xfrm>
          <a:prstGeom prst="rect">
            <a:avLst/>
          </a:prstGeom>
        </p:spPr>
      </p:pic>
      <p:sp>
        <p:nvSpPr>
          <p:cNvPr id="6" name="Rectangle 5"/>
          <p:cNvSpPr/>
          <p:nvPr/>
        </p:nvSpPr>
        <p:spPr>
          <a:xfrm>
            <a:off x="7188238" y="6334667"/>
            <a:ext cx="4673523" cy="369332"/>
          </a:xfrm>
          <a:prstGeom prst="rect">
            <a:avLst/>
          </a:prstGeom>
        </p:spPr>
        <p:txBody>
          <a:bodyPr wrap="none">
            <a:spAutoFit/>
          </a:bodyPr>
          <a:lstStyle/>
          <a:p>
            <a:r>
              <a:rPr lang="en-US" dirty="0"/>
              <a:t>https://www.youtube.com/watch?v=_I94-tJlovg</a:t>
            </a:r>
          </a:p>
        </p:txBody>
      </p:sp>
      <p:sp>
        <p:nvSpPr>
          <p:cNvPr id="7" name="TextBox 6"/>
          <p:cNvSpPr txBox="1"/>
          <p:nvPr/>
        </p:nvSpPr>
        <p:spPr>
          <a:xfrm>
            <a:off x="6697133" y="3708400"/>
            <a:ext cx="5232400" cy="2031325"/>
          </a:xfrm>
          <a:prstGeom prst="rect">
            <a:avLst/>
          </a:prstGeom>
          <a:noFill/>
        </p:spPr>
        <p:txBody>
          <a:bodyPr wrap="square" rtlCol="0">
            <a:spAutoFit/>
          </a:bodyPr>
          <a:lstStyle/>
          <a:p>
            <a:r>
              <a:rPr lang="en-US" dirty="0"/>
              <a:t>Building code</a:t>
            </a:r>
          </a:p>
          <a:p>
            <a:r>
              <a:rPr lang="en-US" dirty="0"/>
              <a:t>Managing configuration</a:t>
            </a:r>
          </a:p>
          <a:p>
            <a:r>
              <a:rPr lang="en-US" dirty="0"/>
              <a:t>Testing</a:t>
            </a:r>
          </a:p>
          <a:p>
            <a:r>
              <a:rPr lang="en-US" dirty="0"/>
              <a:t>Building application</a:t>
            </a:r>
          </a:p>
          <a:p>
            <a:r>
              <a:rPr lang="en-US" dirty="0"/>
              <a:t>Deployment</a:t>
            </a:r>
          </a:p>
          <a:p>
            <a:r>
              <a:rPr lang="en-US" dirty="0"/>
              <a:t>Monitoring systems</a:t>
            </a:r>
          </a:p>
          <a:p>
            <a:r>
              <a:rPr lang="en-US" dirty="0"/>
              <a:t>Reporting</a:t>
            </a:r>
          </a:p>
        </p:txBody>
      </p:sp>
    </p:spTree>
    <p:extLst>
      <p:ext uri="{BB962C8B-B14F-4D97-AF65-F5344CB8AC3E}">
        <p14:creationId xmlns:p14="http://schemas.microsoft.com/office/powerpoint/2010/main" val="4011130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 the Exam / Homework</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Know and describe the software engineering process.</a:t>
            </a:r>
          </a:p>
          <a:p>
            <a:r>
              <a:rPr lang="en-US" dirty="0"/>
              <a:t>Requirements analysis</a:t>
            </a:r>
          </a:p>
          <a:p>
            <a:r>
              <a:rPr lang="en-US" dirty="0"/>
              <a:t>Design</a:t>
            </a:r>
          </a:p>
          <a:p>
            <a:r>
              <a:rPr lang="en-US" dirty="0"/>
              <a:t>Implementation</a:t>
            </a:r>
          </a:p>
          <a:p>
            <a:r>
              <a:rPr lang="en-US" dirty="0"/>
              <a:t>Test</a:t>
            </a:r>
          </a:p>
          <a:p>
            <a:pPr marL="0" indent="0">
              <a:buNone/>
            </a:pPr>
            <a:endParaRPr lang="en-US" dirty="0"/>
          </a:p>
          <a:p>
            <a:pPr marL="0" indent="0">
              <a:buNone/>
            </a:pPr>
            <a:r>
              <a:rPr lang="en-US" dirty="0"/>
              <a:t>Explain why software engineering is a cyclic process.</a:t>
            </a:r>
          </a:p>
          <a:p>
            <a:pPr marL="0" indent="0">
              <a:buNone/>
            </a:pPr>
            <a:r>
              <a:rPr lang="en-US" dirty="0"/>
              <a:t>Know the pros and cons of waterfall, spiral, and agile development paradigms.</a:t>
            </a:r>
          </a:p>
          <a:p>
            <a:pPr marL="0" indent="0">
              <a:buNone/>
            </a:pPr>
            <a:r>
              <a:rPr lang="en-US" dirty="0"/>
              <a:t>Describe the concepts of DevOps.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638915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is Intelligence?</a:t>
            </a:r>
          </a:p>
        </p:txBody>
      </p:sp>
      <p:sp>
        <p:nvSpPr>
          <p:cNvPr id="3" name="Content Placeholder 2"/>
          <p:cNvSpPr>
            <a:spLocks noGrp="1"/>
          </p:cNvSpPr>
          <p:nvPr>
            <p:ph sz="half" idx="1"/>
          </p:nvPr>
        </p:nvSpPr>
        <p:spPr/>
        <p:txBody>
          <a:bodyPr/>
          <a:lstStyle/>
          <a:p>
            <a:pPr marL="0" indent="0">
              <a:buNone/>
            </a:pPr>
            <a:r>
              <a:rPr lang="en-US" dirty="0"/>
              <a:t>Defining intelligence is hard.</a:t>
            </a:r>
          </a:p>
          <a:p>
            <a:r>
              <a:rPr lang="en-US" dirty="0"/>
              <a:t>Are humans even a good standard?</a:t>
            </a:r>
          </a:p>
          <a:p>
            <a:r>
              <a:rPr lang="en-US" dirty="0"/>
              <a:t>Do we count human mistakes?</a:t>
            </a:r>
          </a:p>
          <a:p>
            <a:r>
              <a:rPr lang="en-US" dirty="0"/>
              <a:t>What other standard could we use?</a:t>
            </a:r>
          </a:p>
          <a:p>
            <a:r>
              <a:rPr lang="en-US" dirty="0"/>
              <a:t>How do we compare intelligences?</a:t>
            </a:r>
          </a:p>
        </p:txBody>
      </p:sp>
      <p:pic>
        <p:nvPicPr>
          <p:cNvPr id="5" name="Picture 4"/>
          <p:cNvPicPr>
            <a:picLocks noChangeAspect="1"/>
          </p:cNvPicPr>
          <p:nvPr/>
        </p:nvPicPr>
        <p:blipFill>
          <a:blip r:embed="rId2"/>
          <a:stretch>
            <a:fillRect/>
          </a:stretch>
        </p:blipFill>
        <p:spPr>
          <a:xfrm>
            <a:off x="5636123" y="1556062"/>
            <a:ext cx="3245510" cy="2167900"/>
          </a:xfrm>
          <a:prstGeom prst="rect">
            <a:avLst/>
          </a:prstGeom>
        </p:spPr>
      </p:pic>
      <p:pic>
        <p:nvPicPr>
          <p:cNvPr id="9" name="Picture 8"/>
          <p:cNvPicPr>
            <a:picLocks noChangeAspect="1"/>
          </p:cNvPicPr>
          <p:nvPr/>
        </p:nvPicPr>
        <p:blipFill>
          <a:blip r:embed="rId3"/>
          <a:stretch>
            <a:fillRect/>
          </a:stretch>
        </p:blipFill>
        <p:spPr>
          <a:xfrm>
            <a:off x="8899249" y="1548571"/>
            <a:ext cx="3238500" cy="2143125"/>
          </a:xfrm>
          <a:prstGeom prst="rect">
            <a:avLst/>
          </a:prstGeom>
        </p:spPr>
      </p:pic>
      <p:pic>
        <p:nvPicPr>
          <p:cNvPr id="10" name="Picture 9"/>
          <p:cNvPicPr>
            <a:picLocks noChangeAspect="1"/>
          </p:cNvPicPr>
          <p:nvPr/>
        </p:nvPicPr>
        <p:blipFill>
          <a:blip r:embed="rId4"/>
          <a:stretch>
            <a:fillRect/>
          </a:stretch>
        </p:blipFill>
        <p:spPr>
          <a:xfrm>
            <a:off x="8899249" y="1560959"/>
            <a:ext cx="3238500" cy="2143125"/>
          </a:xfrm>
          <a:prstGeom prst="rect">
            <a:avLst/>
          </a:prstGeom>
        </p:spPr>
      </p:pic>
      <p:sp>
        <p:nvSpPr>
          <p:cNvPr id="11" name="TextBox 10"/>
          <p:cNvSpPr txBox="1"/>
          <p:nvPr/>
        </p:nvSpPr>
        <p:spPr>
          <a:xfrm>
            <a:off x="7085048" y="3723962"/>
            <a:ext cx="3521557" cy="369332"/>
          </a:xfrm>
          <a:prstGeom prst="rect">
            <a:avLst/>
          </a:prstGeom>
          <a:noFill/>
        </p:spPr>
        <p:txBody>
          <a:bodyPr wrap="square" rtlCol="0">
            <a:spAutoFit/>
          </a:bodyPr>
          <a:lstStyle/>
          <a:p>
            <a:pPr algn="ctr"/>
            <a:r>
              <a:rPr lang="en-US" dirty="0"/>
              <a:t>Do senses make a difference?</a:t>
            </a:r>
          </a:p>
        </p:txBody>
      </p:sp>
      <p:pic>
        <p:nvPicPr>
          <p:cNvPr id="12" name="Picture 11"/>
          <p:cNvPicPr>
            <a:picLocks noChangeAspect="1"/>
          </p:cNvPicPr>
          <p:nvPr/>
        </p:nvPicPr>
        <p:blipFill>
          <a:blip r:embed="rId5"/>
          <a:stretch>
            <a:fillRect/>
          </a:stretch>
        </p:blipFill>
        <p:spPr>
          <a:xfrm>
            <a:off x="6090133" y="4125560"/>
            <a:ext cx="3172376" cy="2668575"/>
          </a:xfrm>
          <a:prstGeom prst="rect">
            <a:avLst/>
          </a:prstGeom>
        </p:spPr>
      </p:pic>
      <p:sp>
        <p:nvSpPr>
          <p:cNvPr id="13" name="TextBox 12"/>
          <p:cNvSpPr txBox="1"/>
          <p:nvPr/>
        </p:nvSpPr>
        <p:spPr>
          <a:xfrm>
            <a:off x="3868357" y="5301938"/>
            <a:ext cx="2186609" cy="1477328"/>
          </a:xfrm>
          <a:prstGeom prst="rect">
            <a:avLst/>
          </a:prstGeom>
          <a:noFill/>
        </p:spPr>
        <p:txBody>
          <a:bodyPr wrap="square" rtlCol="0">
            <a:spAutoFit/>
          </a:bodyPr>
          <a:lstStyle/>
          <a:p>
            <a:pPr algn="ctr"/>
            <a:r>
              <a:rPr lang="en-US" dirty="0"/>
              <a:t>What is a fair test?</a:t>
            </a:r>
          </a:p>
          <a:p>
            <a:pPr marL="285750" indent="-285750">
              <a:buFont typeface="Arial" panose="020B0604020202020204" pitchFamily="34" charset="0"/>
              <a:buChar char="•"/>
            </a:pPr>
            <a:r>
              <a:rPr lang="en-US" dirty="0"/>
              <a:t>Climb a tree?</a:t>
            </a:r>
          </a:p>
          <a:p>
            <a:pPr marL="285750" indent="-285750">
              <a:buFont typeface="Arial" panose="020B0604020202020204" pitchFamily="34" charset="0"/>
              <a:buChar char="•"/>
            </a:pPr>
            <a:r>
              <a:rPr lang="en-US" dirty="0"/>
              <a:t>Swim a mile?</a:t>
            </a:r>
          </a:p>
          <a:p>
            <a:pPr marL="285750" indent="-285750">
              <a:buFont typeface="Arial" panose="020B0604020202020204" pitchFamily="34" charset="0"/>
              <a:buChar char="•"/>
            </a:pPr>
            <a:r>
              <a:rPr lang="en-US" dirty="0"/>
              <a:t>Lift a tree?</a:t>
            </a:r>
          </a:p>
          <a:p>
            <a:pPr marL="285750" indent="-285750">
              <a:buFont typeface="Arial" panose="020B0604020202020204" pitchFamily="34" charset="0"/>
              <a:buChar char="•"/>
            </a:pPr>
            <a:r>
              <a:rPr lang="en-US" dirty="0"/>
              <a:t>Catch a fly?</a:t>
            </a:r>
          </a:p>
        </p:txBody>
      </p:sp>
      <p:pic>
        <p:nvPicPr>
          <p:cNvPr id="2050" name="Picture 2" descr="Woah">
            <a:extLst>
              <a:ext uri="{FF2B5EF4-FFF2-40B4-BE49-F238E27FC236}">
                <a16:creationId xmlns:a16="http://schemas.microsoft.com/office/drawing/2014/main" id="{2CF68DDE-055A-4765-A2D0-A2055D5504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9604" y="4335897"/>
            <a:ext cx="22479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41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How Intelligent is a Computer?</a:t>
            </a:r>
          </a:p>
        </p:txBody>
      </p:sp>
      <p:sp>
        <p:nvSpPr>
          <p:cNvPr id="4" name="Content Placeholder 3"/>
          <p:cNvSpPr>
            <a:spLocks noGrp="1"/>
          </p:cNvSpPr>
          <p:nvPr>
            <p:ph sz="half" idx="1"/>
          </p:nvPr>
        </p:nvSpPr>
        <p:spPr/>
        <p:txBody>
          <a:bodyPr>
            <a:normAutofit fontScale="85000" lnSpcReduction="20000"/>
          </a:bodyPr>
          <a:lstStyle/>
          <a:p>
            <a:pPr marL="0" indent="0">
              <a:buNone/>
            </a:pPr>
            <a:r>
              <a:rPr lang="en-US" dirty="0"/>
              <a:t>The Turing test is the gold standard for artificial intelligence.</a:t>
            </a:r>
          </a:p>
          <a:p>
            <a:pPr marL="0" indent="0">
              <a:buNone/>
            </a:pPr>
            <a:endParaRPr lang="en-US" dirty="0"/>
          </a:p>
          <a:p>
            <a:pPr marL="0" indent="0">
              <a:buNone/>
            </a:pPr>
            <a:r>
              <a:rPr lang="en-US" dirty="0"/>
              <a:t>No one has passed this test to date.</a:t>
            </a:r>
          </a:p>
          <a:p>
            <a:pPr marL="0" indent="0">
              <a:buNone/>
            </a:pPr>
            <a:endParaRPr lang="en-US" dirty="0"/>
          </a:p>
          <a:p>
            <a:pPr marL="0" indent="0">
              <a:buNone/>
            </a:pPr>
            <a:r>
              <a:rPr lang="en-US" dirty="0"/>
              <a:t>The test has also been adapted in several variations which it </a:t>
            </a:r>
            <a:r>
              <a:rPr lang="en-US" b="1" i="1" dirty="0"/>
              <a:t>has</a:t>
            </a:r>
            <a:r>
              <a:rPr lang="en-US" dirty="0"/>
              <a:t> passed.</a:t>
            </a:r>
          </a:p>
          <a:p>
            <a:r>
              <a:rPr lang="en-US" dirty="0"/>
              <a:t>How long can you fool a human?</a:t>
            </a:r>
          </a:p>
          <a:p>
            <a:r>
              <a:rPr lang="en-US" dirty="0"/>
              <a:t>Can you fool a human within a limited subject matter?</a:t>
            </a:r>
          </a:p>
          <a:p>
            <a:pPr marL="0" indent="0">
              <a:buNone/>
            </a:pPr>
            <a:endParaRPr lang="en-US" dirty="0"/>
          </a:p>
          <a:p>
            <a:pPr marL="0" indent="0">
              <a:buNone/>
            </a:pPr>
            <a:r>
              <a:rPr lang="en-US" dirty="0"/>
              <a:t>Can humans reverse the test?</a:t>
            </a:r>
          </a:p>
        </p:txBody>
      </p:sp>
      <p:pic>
        <p:nvPicPr>
          <p:cNvPr id="7" name="Picture 6"/>
          <p:cNvPicPr>
            <a:picLocks noChangeAspect="1"/>
          </p:cNvPicPr>
          <p:nvPr/>
        </p:nvPicPr>
        <p:blipFill>
          <a:blip r:embed="rId2"/>
          <a:stretch>
            <a:fillRect/>
          </a:stretch>
        </p:blipFill>
        <p:spPr>
          <a:xfrm>
            <a:off x="6263308" y="1825625"/>
            <a:ext cx="2667000" cy="2038350"/>
          </a:xfrm>
          <a:prstGeom prst="rect">
            <a:avLst/>
          </a:prstGeom>
        </p:spPr>
      </p:pic>
      <p:pic>
        <p:nvPicPr>
          <p:cNvPr id="8" name="Picture 7"/>
          <p:cNvPicPr>
            <a:picLocks noChangeAspect="1"/>
          </p:cNvPicPr>
          <p:nvPr/>
        </p:nvPicPr>
        <p:blipFill>
          <a:blip r:embed="rId3"/>
          <a:stretch>
            <a:fillRect/>
          </a:stretch>
        </p:blipFill>
        <p:spPr>
          <a:xfrm>
            <a:off x="9915525" y="2025650"/>
            <a:ext cx="1438275" cy="1838325"/>
          </a:xfrm>
          <a:prstGeom prst="rect">
            <a:avLst/>
          </a:prstGeom>
        </p:spPr>
      </p:pic>
      <p:pic>
        <p:nvPicPr>
          <p:cNvPr id="10" name="Picture 9"/>
          <p:cNvPicPr>
            <a:picLocks noChangeAspect="1"/>
          </p:cNvPicPr>
          <p:nvPr/>
        </p:nvPicPr>
        <p:blipFill>
          <a:blip r:embed="rId4"/>
          <a:stretch>
            <a:fillRect/>
          </a:stretch>
        </p:blipFill>
        <p:spPr>
          <a:xfrm>
            <a:off x="6630020" y="4143582"/>
            <a:ext cx="1933575" cy="2466975"/>
          </a:xfrm>
          <a:prstGeom prst="rect">
            <a:avLst/>
          </a:prstGeom>
        </p:spPr>
      </p:pic>
      <p:pic>
        <p:nvPicPr>
          <p:cNvPr id="5124" name="Picture 4" descr="Image result for turing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32322" y="4414258"/>
            <a:ext cx="3121455" cy="1762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71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7936"/>
          </a:xfrm>
        </p:spPr>
        <p:txBody>
          <a:bodyPr/>
          <a:lstStyle/>
          <a:p>
            <a:pPr algn="ctr"/>
            <a:r>
              <a:rPr lang="en-US" dirty="0"/>
              <a:t>How Much Can It Remember?</a:t>
            </a:r>
          </a:p>
        </p:txBody>
      </p:sp>
      <p:sp>
        <p:nvSpPr>
          <p:cNvPr id="3" name="Content Placeholder 2"/>
          <p:cNvSpPr>
            <a:spLocks noGrp="1"/>
          </p:cNvSpPr>
          <p:nvPr>
            <p:ph idx="1"/>
          </p:nvPr>
        </p:nvSpPr>
        <p:spPr>
          <a:xfrm>
            <a:off x="838200" y="1262270"/>
            <a:ext cx="5363817" cy="4914693"/>
          </a:xfrm>
        </p:spPr>
        <p:txBody>
          <a:bodyPr>
            <a:normAutofit lnSpcReduction="10000"/>
          </a:bodyPr>
          <a:lstStyle/>
          <a:p>
            <a:pPr marL="0" indent="0">
              <a:buNone/>
            </a:pPr>
            <a:r>
              <a:rPr lang="en-US" dirty="0"/>
              <a:t>Memory seems to be a key element in intelligence.</a:t>
            </a:r>
          </a:p>
          <a:p>
            <a:r>
              <a:rPr lang="en-US" dirty="0"/>
              <a:t>With no memory you can only react to the current moment</a:t>
            </a:r>
          </a:p>
          <a:p>
            <a:r>
              <a:rPr lang="en-US" dirty="0"/>
              <a:t>With some memory you may improve your performance.</a:t>
            </a:r>
          </a:p>
          <a:p>
            <a:r>
              <a:rPr lang="en-US" dirty="0"/>
              <a:t>A mental concept of the world allows you to plan for long-range objectives.</a:t>
            </a:r>
          </a:p>
          <a:p>
            <a:pPr marL="0" indent="0">
              <a:buNone/>
            </a:pPr>
            <a:endParaRPr lang="en-US" dirty="0"/>
          </a:p>
          <a:p>
            <a:pPr marL="0" indent="0">
              <a:buNone/>
            </a:pPr>
            <a:r>
              <a:rPr lang="en-US" dirty="0"/>
              <a:t>At what point does the intelligence recognize that it exists as an entity.</a:t>
            </a:r>
          </a:p>
        </p:txBody>
      </p:sp>
      <p:sp>
        <p:nvSpPr>
          <p:cNvPr id="5" name="Rectangle 4"/>
          <p:cNvSpPr/>
          <p:nvPr/>
        </p:nvSpPr>
        <p:spPr>
          <a:xfrm>
            <a:off x="6202017" y="6306171"/>
            <a:ext cx="5553187" cy="369332"/>
          </a:xfrm>
          <a:prstGeom prst="rect">
            <a:avLst/>
          </a:prstGeom>
        </p:spPr>
        <p:txBody>
          <a:bodyPr wrap="none">
            <a:spAutoFit/>
          </a:bodyPr>
          <a:lstStyle/>
          <a:p>
            <a:r>
              <a:rPr lang="en-US" dirty="0"/>
              <a:t>https://learn.g2crowd.com/types-of-artificial-intelligence</a:t>
            </a:r>
          </a:p>
        </p:txBody>
      </p:sp>
      <p:pic>
        <p:nvPicPr>
          <p:cNvPr id="7" name="Picture 6"/>
          <p:cNvPicPr>
            <a:picLocks noChangeAspect="1"/>
          </p:cNvPicPr>
          <p:nvPr/>
        </p:nvPicPr>
        <p:blipFill>
          <a:blip r:embed="rId2"/>
          <a:stretch>
            <a:fillRect/>
          </a:stretch>
        </p:blipFill>
        <p:spPr>
          <a:xfrm>
            <a:off x="6473103" y="1475284"/>
            <a:ext cx="5446568" cy="4260273"/>
          </a:xfrm>
          <a:prstGeom prst="rect">
            <a:avLst/>
          </a:prstGeom>
        </p:spPr>
      </p:pic>
    </p:spTree>
    <p:extLst>
      <p:ext uri="{BB962C8B-B14F-4D97-AF65-F5344CB8AC3E}">
        <p14:creationId xmlns:p14="http://schemas.microsoft.com/office/powerpoint/2010/main" val="3213862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7936"/>
          </a:xfrm>
        </p:spPr>
        <p:txBody>
          <a:bodyPr/>
          <a:lstStyle/>
          <a:p>
            <a:pPr algn="ctr"/>
            <a:r>
              <a:rPr lang="en-US" dirty="0"/>
              <a:t>Types of AI</a:t>
            </a:r>
          </a:p>
        </p:txBody>
      </p:sp>
      <p:sp>
        <p:nvSpPr>
          <p:cNvPr id="3" name="Content Placeholder 2"/>
          <p:cNvSpPr>
            <a:spLocks noGrp="1"/>
          </p:cNvSpPr>
          <p:nvPr>
            <p:ph idx="1"/>
          </p:nvPr>
        </p:nvSpPr>
        <p:spPr>
          <a:xfrm>
            <a:off x="838200" y="1262270"/>
            <a:ext cx="5363817" cy="4914693"/>
          </a:xfrm>
        </p:spPr>
        <p:txBody>
          <a:bodyPr>
            <a:normAutofit fontScale="77500" lnSpcReduction="20000"/>
          </a:bodyPr>
          <a:lstStyle/>
          <a:p>
            <a:pPr marL="0" indent="0">
              <a:buNone/>
            </a:pPr>
            <a:r>
              <a:rPr lang="en-US" dirty="0"/>
              <a:t>Popular forms of AI:</a:t>
            </a:r>
          </a:p>
          <a:p>
            <a:r>
              <a:rPr lang="en-US" dirty="0"/>
              <a:t>Neural networks replication human neurons taking multiple inputs and delivering multiple outputs. They learn to create the right output based on training data. </a:t>
            </a:r>
            <a:r>
              <a:rPr lang="en-US" b="1" i="1" dirty="0"/>
              <a:t>Is it a bird?</a:t>
            </a:r>
            <a:endParaRPr lang="en-US" dirty="0"/>
          </a:p>
          <a:p>
            <a:r>
              <a:rPr lang="en-US" dirty="0"/>
              <a:t>Automata/Agents have individually limited capabilities, but work together to accomplish greater things (e.g. like ants). </a:t>
            </a:r>
            <a:r>
              <a:rPr lang="en-US" b="1" i="1" dirty="0"/>
              <a:t>Where is the metal weakest?</a:t>
            </a:r>
            <a:endParaRPr lang="en-US" dirty="0"/>
          </a:p>
          <a:p>
            <a:r>
              <a:rPr lang="en-US" dirty="0"/>
              <a:t>Expert systems take a great deal of knowledge and can infer the most likely answer based on limited input. </a:t>
            </a:r>
            <a:r>
              <a:rPr lang="en-US" b="1" i="1" dirty="0"/>
              <a:t>What ails my patient?</a:t>
            </a:r>
            <a:endParaRPr lang="en-US" dirty="0"/>
          </a:p>
          <a:p>
            <a:r>
              <a:rPr lang="en-US" dirty="0"/>
              <a:t>Decision trees depend on probabilities and known values to predict the best option. </a:t>
            </a:r>
            <a:r>
              <a:rPr lang="en-US" b="1" i="1" dirty="0"/>
              <a:t>Should I buy/sell this stock?</a:t>
            </a:r>
            <a:endParaRPr lang="en-US" dirty="0"/>
          </a:p>
        </p:txBody>
      </p:sp>
      <p:pic>
        <p:nvPicPr>
          <p:cNvPr id="5" name="Picture 4"/>
          <p:cNvPicPr>
            <a:picLocks noChangeAspect="1"/>
          </p:cNvPicPr>
          <p:nvPr/>
        </p:nvPicPr>
        <p:blipFill>
          <a:blip r:embed="rId2"/>
          <a:stretch>
            <a:fillRect/>
          </a:stretch>
        </p:blipFill>
        <p:spPr>
          <a:xfrm>
            <a:off x="6622216" y="1000158"/>
            <a:ext cx="5486400" cy="5476875"/>
          </a:xfrm>
          <a:prstGeom prst="rect">
            <a:avLst/>
          </a:prstGeom>
        </p:spPr>
      </p:pic>
      <p:sp>
        <p:nvSpPr>
          <p:cNvPr id="4" name="Rectangle 3">
            <a:extLst>
              <a:ext uri="{FF2B5EF4-FFF2-40B4-BE49-F238E27FC236}">
                <a16:creationId xmlns:a16="http://schemas.microsoft.com/office/drawing/2014/main" id="{A9FBAADD-219B-4D37-BC6E-931A9B1B8AEA}"/>
              </a:ext>
            </a:extLst>
          </p:cNvPr>
          <p:cNvSpPr/>
          <p:nvPr/>
        </p:nvSpPr>
        <p:spPr>
          <a:xfrm>
            <a:off x="491922" y="6344128"/>
            <a:ext cx="8113776" cy="369332"/>
          </a:xfrm>
          <a:prstGeom prst="rect">
            <a:avLst/>
          </a:prstGeom>
        </p:spPr>
        <p:txBody>
          <a:bodyPr>
            <a:spAutoFit/>
          </a:bodyPr>
          <a:lstStyle/>
          <a:p>
            <a:r>
              <a:rPr lang="en-US" dirty="0"/>
              <a:t>https://futurism.com/images/types-of-ai-from-reactive-to-self-aware-infographic</a:t>
            </a:r>
          </a:p>
        </p:txBody>
      </p:sp>
    </p:spTree>
    <p:extLst>
      <p:ext uri="{BB962C8B-B14F-4D97-AF65-F5344CB8AC3E}">
        <p14:creationId xmlns:p14="http://schemas.microsoft.com/office/powerpoint/2010/main" val="3972913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Learning</a:t>
            </a:r>
          </a:p>
        </p:txBody>
      </p:sp>
      <p:sp>
        <p:nvSpPr>
          <p:cNvPr id="4" name="Content Placeholder 3"/>
          <p:cNvSpPr>
            <a:spLocks noGrp="1"/>
          </p:cNvSpPr>
          <p:nvPr>
            <p:ph sz="half" idx="1"/>
          </p:nvPr>
        </p:nvSpPr>
        <p:spPr/>
        <p:txBody>
          <a:bodyPr>
            <a:normAutofit fontScale="92500" lnSpcReduction="20000"/>
          </a:bodyPr>
          <a:lstStyle/>
          <a:p>
            <a:pPr marL="0" indent="0">
              <a:buNone/>
            </a:pPr>
            <a:r>
              <a:rPr lang="en-US" dirty="0"/>
              <a:t>All learning AIs work in much the same way.</a:t>
            </a:r>
          </a:p>
          <a:p>
            <a:r>
              <a:rPr lang="en-US" dirty="0"/>
              <a:t>Provide the AI with a range of inputs.</a:t>
            </a:r>
          </a:p>
          <a:p>
            <a:r>
              <a:rPr lang="en-US" dirty="0"/>
              <a:t>Provide a set of training data conforming to that input</a:t>
            </a:r>
          </a:p>
          <a:p>
            <a:r>
              <a:rPr lang="en-US" dirty="0"/>
              <a:t>See what the AI finds.</a:t>
            </a:r>
          </a:p>
          <a:p>
            <a:pPr marL="0" indent="0">
              <a:buNone/>
            </a:pPr>
            <a:endParaRPr lang="en-US" dirty="0"/>
          </a:p>
          <a:p>
            <a:pPr marL="0" indent="0">
              <a:buNone/>
            </a:pPr>
            <a:r>
              <a:rPr lang="en-US" dirty="0"/>
              <a:t>AI-written algorithms are not necessarily “intelligent”.</a:t>
            </a:r>
          </a:p>
          <a:p>
            <a:r>
              <a:rPr lang="en-US" dirty="0"/>
              <a:t>Nor can they always be understood.</a:t>
            </a:r>
          </a:p>
        </p:txBody>
      </p:sp>
      <p:sp>
        <p:nvSpPr>
          <p:cNvPr id="3" name="TextBox 2"/>
          <p:cNvSpPr txBox="1"/>
          <p:nvPr/>
        </p:nvSpPr>
        <p:spPr>
          <a:xfrm>
            <a:off x="7046843" y="1530624"/>
            <a:ext cx="3747053" cy="523220"/>
          </a:xfrm>
          <a:prstGeom prst="rect">
            <a:avLst/>
          </a:prstGeom>
          <a:noFill/>
        </p:spPr>
        <p:txBody>
          <a:bodyPr wrap="square" rtlCol="0">
            <a:spAutoFit/>
          </a:bodyPr>
          <a:lstStyle/>
          <a:p>
            <a:r>
              <a:rPr lang="en-US" sz="2800" dirty="0"/>
              <a:t>Inputs = {I</a:t>
            </a:r>
            <a:r>
              <a:rPr lang="en-US" sz="2800" baseline="-25000" dirty="0"/>
              <a:t>1</a:t>
            </a:r>
            <a:r>
              <a:rPr lang="en-US" sz="2800" dirty="0"/>
              <a:t>, I</a:t>
            </a:r>
            <a:r>
              <a:rPr lang="en-US" sz="2800" baseline="-25000" dirty="0"/>
              <a:t>2</a:t>
            </a:r>
            <a:r>
              <a:rPr lang="en-US" sz="2800" dirty="0"/>
              <a:t>, I</a:t>
            </a:r>
            <a:r>
              <a:rPr lang="en-US" sz="2800" baseline="-25000" dirty="0"/>
              <a:t>3</a:t>
            </a:r>
            <a:r>
              <a:rPr lang="en-US" sz="2800" dirty="0"/>
              <a:t>, … I</a:t>
            </a:r>
            <a:r>
              <a:rPr lang="en-US" sz="2800" baseline="-25000" dirty="0"/>
              <a:t>n</a:t>
            </a:r>
            <a:r>
              <a:rPr lang="en-US" sz="2800" dirty="0"/>
              <a:t>}</a:t>
            </a:r>
          </a:p>
        </p:txBody>
      </p:sp>
      <p:sp>
        <p:nvSpPr>
          <p:cNvPr id="6" name="TextBox 5"/>
          <p:cNvSpPr txBox="1"/>
          <p:nvPr/>
        </p:nvSpPr>
        <p:spPr>
          <a:xfrm>
            <a:off x="6068897" y="2053844"/>
            <a:ext cx="4987327" cy="2246769"/>
          </a:xfrm>
          <a:prstGeom prst="rect">
            <a:avLst/>
          </a:prstGeom>
          <a:noFill/>
        </p:spPr>
        <p:txBody>
          <a:bodyPr wrap="square" rtlCol="0">
            <a:spAutoFit/>
          </a:bodyPr>
          <a:lstStyle/>
          <a:p>
            <a:pPr algn="r"/>
            <a:r>
              <a:rPr lang="en-US" sz="2800" dirty="0"/>
              <a:t>Training set = { {I</a:t>
            </a:r>
            <a:r>
              <a:rPr lang="en-US" sz="2800" baseline="-25000" dirty="0"/>
              <a:t>1</a:t>
            </a:r>
            <a:r>
              <a:rPr lang="en-US" sz="2800" dirty="0"/>
              <a:t>, I</a:t>
            </a:r>
            <a:r>
              <a:rPr lang="en-US" sz="2800" baseline="-25000" dirty="0"/>
              <a:t>2</a:t>
            </a:r>
            <a:r>
              <a:rPr lang="en-US" sz="2800" dirty="0"/>
              <a:t>, I</a:t>
            </a:r>
            <a:r>
              <a:rPr lang="en-US" sz="2800" baseline="-25000" dirty="0"/>
              <a:t>3</a:t>
            </a:r>
            <a:r>
              <a:rPr lang="en-US" sz="2800" dirty="0"/>
              <a:t>, … I</a:t>
            </a:r>
            <a:r>
              <a:rPr lang="en-US" sz="2800" baseline="-25000" dirty="0"/>
              <a:t>n</a:t>
            </a:r>
            <a:r>
              <a:rPr lang="en-US" sz="2800" dirty="0"/>
              <a:t>}</a:t>
            </a:r>
            <a:r>
              <a:rPr lang="en-US" sz="2800" baseline="-25000" dirty="0"/>
              <a:t>1 </a:t>
            </a:r>
            <a:r>
              <a:rPr lang="en-US" sz="2800" dirty="0"/>
              <a:t>,</a:t>
            </a:r>
          </a:p>
          <a:p>
            <a:pPr algn="r"/>
            <a:r>
              <a:rPr lang="en-US" sz="2800" dirty="0"/>
              <a:t>{I</a:t>
            </a:r>
            <a:r>
              <a:rPr lang="en-US" sz="2800" baseline="-25000" dirty="0"/>
              <a:t>1</a:t>
            </a:r>
            <a:r>
              <a:rPr lang="en-US" sz="2800" dirty="0"/>
              <a:t>, I</a:t>
            </a:r>
            <a:r>
              <a:rPr lang="en-US" sz="2800" baseline="-25000" dirty="0"/>
              <a:t>2</a:t>
            </a:r>
            <a:r>
              <a:rPr lang="en-US" sz="2800" dirty="0"/>
              <a:t>, I</a:t>
            </a:r>
            <a:r>
              <a:rPr lang="en-US" sz="2800" baseline="-25000" dirty="0"/>
              <a:t>3</a:t>
            </a:r>
            <a:r>
              <a:rPr lang="en-US" sz="2800" dirty="0"/>
              <a:t>, … I</a:t>
            </a:r>
            <a:r>
              <a:rPr lang="en-US" sz="2800" baseline="-25000" dirty="0"/>
              <a:t>n</a:t>
            </a:r>
            <a:r>
              <a:rPr lang="en-US" sz="2800" dirty="0"/>
              <a:t>}</a:t>
            </a:r>
            <a:r>
              <a:rPr lang="en-US" sz="2800" baseline="-25000" dirty="0"/>
              <a:t>2 </a:t>
            </a:r>
            <a:r>
              <a:rPr lang="en-US" sz="2800" dirty="0"/>
              <a:t>,</a:t>
            </a:r>
          </a:p>
          <a:p>
            <a:pPr algn="r"/>
            <a:r>
              <a:rPr lang="en-US" sz="2800" dirty="0"/>
              <a:t>{I</a:t>
            </a:r>
            <a:r>
              <a:rPr lang="en-US" sz="2800" baseline="-25000" dirty="0"/>
              <a:t>1</a:t>
            </a:r>
            <a:r>
              <a:rPr lang="en-US" sz="2800" dirty="0"/>
              <a:t>, I</a:t>
            </a:r>
            <a:r>
              <a:rPr lang="en-US" sz="2800" baseline="-25000" dirty="0"/>
              <a:t>2</a:t>
            </a:r>
            <a:r>
              <a:rPr lang="en-US" sz="2800" dirty="0"/>
              <a:t>, I</a:t>
            </a:r>
            <a:r>
              <a:rPr lang="en-US" sz="2800" baseline="-25000" dirty="0"/>
              <a:t>3</a:t>
            </a:r>
            <a:r>
              <a:rPr lang="en-US" sz="2800" dirty="0"/>
              <a:t>, … I</a:t>
            </a:r>
            <a:r>
              <a:rPr lang="en-US" sz="2800" baseline="-25000" dirty="0"/>
              <a:t>n</a:t>
            </a:r>
            <a:r>
              <a:rPr lang="en-US" sz="2800" dirty="0"/>
              <a:t>}</a:t>
            </a:r>
            <a:r>
              <a:rPr lang="en-US" sz="2800" baseline="-25000" dirty="0"/>
              <a:t>3 </a:t>
            </a:r>
            <a:r>
              <a:rPr lang="en-US" sz="2800" dirty="0"/>
              <a:t>,</a:t>
            </a:r>
          </a:p>
          <a:p>
            <a:pPr algn="r"/>
            <a:r>
              <a:rPr lang="en-US" sz="2800" dirty="0"/>
              <a:t>…</a:t>
            </a:r>
          </a:p>
          <a:p>
            <a:pPr algn="r"/>
            <a:r>
              <a:rPr lang="en-US" sz="2800" dirty="0"/>
              <a:t>{I</a:t>
            </a:r>
            <a:r>
              <a:rPr lang="en-US" sz="2800" baseline="-25000" dirty="0"/>
              <a:t>1</a:t>
            </a:r>
            <a:r>
              <a:rPr lang="en-US" sz="2800" dirty="0"/>
              <a:t>, I</a:t>
            </a:r>
            <a:r>
              <a:rPr lang="en-US" sz="2800" baseline="-25000" dirty="0"/>
              <a:t>2</a:t>
            </a:r>
            <a:r>
              <a:rPr lang="en-US" sz="2800" dirty="0"/>
              <a:t>, I</a:t>
            </a:r>
            <a:r>
              <a:rPr lang="en-US" sz="2800" baseline="-25000" dirty="0"/>
              <a:t>3</a:t>
            </a:r>
            <a:r>
              <a:rPr lang="en-US" sz="2800" dirty="0"/>
              <a:t>, … I</a:t>
            </a:r>
            <a:r>
              <a:rPr lang="en-US" sz="2800" baseline="-25000" dirty="0"/>
              <a:t>n</a:t>
            </a:r>
            <a:r>
              <a:rPr lang="en-US" sz="2800" dirty="0"/>
              <a:t>}</a:t>
            </a:r>
            <a:r>
              <a:rPr lang="en-US" sz="2800" baseline="-25000" dirty="0"/>
              <a:t>k</a:t>
            </a:r>
            <a:r>
              <a:rPr lang="en-US" sz="2800" dirty="0"/>
              <a:t> }</a:t>
            </a:r>
          </a:p>
        </p:txBody>
      </p:sp>
      <p:sp>
        <p:nvSpPr>
          <p:cNvPr id="7" name="Rectangle 6"/>
          <p:cNvSpPr/>
          <p:nvPr/>
        </p:nvSpPr>
        <p:spPr>
          <a:xfrm>
            <a:off x="5740420" y="4427466"/>
            <a:ext cx="5019195" cy="461665"/>
          </a:xfrm>
          <a:prstGeom prst="rect">
            <a:avLst/>
          </a:prstGeom>
        </p:spPr>
        <p:txBody>
          <a:bodyPr wrap="none">
            <a:spAutoFit/>
          </a:bodyPr>
          <a:lstStyle/>
          <a:p>
            <a:r>
              <a:rPr lang="en-US" sz="2400" b="1" dirty="0"/>
              <a:t>Conclusion</a:t>
            </a:r>
            <a:r>
              <a:rPr lang="en-US" sz="2400" dirty="0"/>
              <a:t>: Cats get wet when it rains.</a:t>
            </a:r>
          </a:p>
        </p:txBody>
      </p:sp>
      <p:sp>
        <p:nvSpPr>
          <p:cNvPr id="10" name="Rectangle 9"/>
          <p:cNvSpPr/>
          <p:nvPr/>
        </p:nvSpPr>
        <p:spPr>
          <a:xfrm>
            <a:off x="6565029" y="5070986"/>
            <a:ext cx="5127366" cy="830997"/>
          </a:xfrm>
          <a:prstGeom prst="rect">
            <a:avLst/>
          </a:prstGeom>
        </p:spPr>
        <p:txBody>
          <a:bodyPr wrap="none">
            <a:spAutoFit/>
          </a:bodyPr>
          <a:lstStyle/>
          <a:p>
            <a:r>
              <a:rPr lang="en-US" sz="2400" b="1" dirty="0"/>
              <a:t>Conclusion</a:t>
            </a:r>
            <a:r>
              <a:rPr lang="en-US" sz="2400" dirty="0"/>
              <a:t>: Eating out on a Wednesday</a:t>
            </a:r>
          </a:p>
          <a:p>
            <a:r>
              <a:rPr lang="en-US" sz="2400" dirty="0"/>
              <a:t>decreases life expectancy by 20 years.</a:t>
            </a:r>
          </a:p>
        </p:txBody>
      </p:sp>
      <p:pic>
        <p:nvPicPr>
          <p:cNvPr id="13" name="Picture 12"/>
          <p:cNvPicPr>
            <a:picLocks noChangeAspect="1"/>
          </p:cNvPicPr>
          <p:nvPr/>
        </p:nvPicPr>
        <p:blipFill>
          <a:blip r:embed="rId2"/>
          <a:stretch>
            <a:fillRect/>
          </a:stretch>
        </p:blipFill>
        <p:spPr>
          <a:xfrm>
            <a:off x="5358336" y="4959830"/>
            <a:ext cx="1104900" cy="1200150"/>
          </a:xfrm>
          <a:prstGeom prst="rect">
            <a:avLst/>
          </a:prstGeom>
        </p:spPr>
      </p:pic>
      <p:pic>
        <p:nvPicPr>
          <p:cNvPr id="14" name="Picture 13"/>
          <p:cNvPicPr>
            <a:picLocks noChangeAspect="1"/>
          </p:cNvPicPr>
          <p:nvPr/>
        </p:nvPicPr>
        <p:blipFill>
          <a:blip r:embed="rId3"/>
          <a:stretch>
            <a:fillRect/>
          </a:stretch>
        </p:blipFill>
        <p:spPr>
          <a:xfrm>
            <a:off x="10759615" y="4232530"/>
            <a:ext cx="1190625" cy="895350"/>
          </a:xfrm>
          <a:prstGeom prst="rect">
            <a:avLst/>
          </a:prstGeom>
        </p:spPr>
      </p:pic>
      <p:sp>
        <p:nvSpPr>
          <p:cNvPr id="16" name="Rectangle 15"/>
          <p:cNvSpPr/>
          <p:nvPr/>
        </p:nvSpPr>
        <p:spPr>
          <a:xfrm>
            <a:off x="6550108" y="5924629"/>
            <a:ext cx="5579797" cy="646331"/>
          </a:xfrm>
          <a:prstGeom prst="rect">
            <a:avLst/>
          </a:prstGeom>
        </p:spPr>
        <p:txBody>
          <a:bodyPr wrap="none">
            <a:spAutoFit/>
          </a:bodyPr>
          <a:lstStyle/>
          <a:p>
            <a:r>
              <a:rPr lang="en-US" dirty="0"/>
              <a:t>“At some point [the AI’s] programmers didn’t understand </a:t>
            </a:r>
          </a:p>
          <a:p>
            <a:r>
              <a:rPr lang="en-US" dirty="0"/>
              <a:t>why [the AI] was doing what it was doing.”</a:t>
            </a:r>
          </a:p>
        </p:txBody>
      </p:sp>
    </p:spTree>
    <p:extLst>
      <p:ext uri="{BB962C8B-B14F-4D97-AF65-F5344CB8AC3E}">
        <p14:creationId xmlns:p14="http://schemas.microsoft.com/office/powerpoint/2010/main" val="1984039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Current State of AI?</a:t>
            </a:r>
          </a:p>
        </p:txBody>
      </p:sp>
      <p:sp>
        <p:nvSpPr>
          <p:cNvPr id="4" name="Content Placeholder 3"/>
          <p:cNvSpPr>
            <a:spLocks noGrp="1"/>
          </p:cNvSpPr>
          <p:nvPr>
            <p:ph sz="half" idx="1"/>
          </p:nvPr>
        </p:nvSpPr>
        <p:spPr/>
        <p:txBody>
          <a:bodyPr>
            <a:normAutofit fontScale="92500" lnSpcReduction="20000"/>
          </a:bodyPr>
          <a:lstStyle/>
          <a:p>
            <a:pPr marL="0" indent="0">
              <a:buNone/>
            </a:pPr>
            <a:r>
              <a:rPr lang="en-US" dirty="0"/>
              <a:t>Computers finally beat humans at chess in the 1990’s.</a:t>
            </a:r>
          </a:p>
          <a:p>
            <a:pPr marL="0" indent="0">
              <a:buNone/>
            </a:pPr>
            <a:r>
              <a:rPr lang="en-US" dirty="0"/>
              <a:t>Computers are increasing better and identifying faces.</a:t>
            </a:r>
          </a:p>
          <a:p>
            <a:r>
              <a:rPr lang="en-US" dirty="0"/>
              <a:t>There are some mistakes.</a:t>
            </a:r>
          </a:p>
          <a:p>
            <a:pPr marL="0" indent="0">
              <a:buNone/>
            </a:pPr>
            <a:r>
              <a:rPr lang="en-US" dirty="0"/>
              <a:t>Self driving cars are a ways off</a:t>
            </a:r>
          </a:p>
          <a:p>
            <a:r>
              <a:rPr lang="en-US" dirty="0"/>
              <a:t>Driving aides (same lane, parking, etc.) already exist.</a:t>
            </a:r>
          </a:p>
          <a:p>
            <a:pPr marL="0" indent="0">
              <a:buNone/>
            </a:pPr>
            <a:r>
              <a:rPr lang="en-US" dirty="0"/>
              <a:t>Computers can already map the world.</a:t>
            </a:r>
          </a:p>
          <a:p>
            <a:r>
              <a:rPr lang="en-US" dirty="0"/>
              <a:t>Given an update, they are very accurate.</a:t>
            </a:r>
          </a:p>
        </p:txBody>
      </p:sp>
      <p:pic>
        <p:nvPicPr>
          <p:cNvPr id="9" name="Picture 8"/>
          <p:cNvPicPr>
            <a:picLocks noChangeAspect="1"/>
          </p:cNvPicPr>
          <p:nvPr/>
        </p:nvPicPr>
        <p:blipFill>
          <a:blip r:embed="rId2"/>
          <a:stretch>
            <a:fillRect/>
          </a:stretch>
        </p:blipFill>
        <p:spPr>
          <a:xfrm>
            <a:off x="6231834" y="1825625"/>
            <a:ext cx="5791200" cy="4838700"/>
          </a:xfrm>
          <a:prstGeom prst="rect">
            <a:avLst/>
          </a:prstGeom>
        </p:spPr>
      </p:pic>
    </p:spTree>
    <p:extLst>
      <p:ext uri="{BB962C8B-B14F-4D97-AF65-F5344CB8AC3E}">
        <p14:creationId xmlns:p14="http://schemas.microsoft.com/office/powerpoint/2010/main" val="80932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7936"/>
          </a:xfrm>
        </p:spPr>
        <p:txBody>
          <a:bodyPr/>
          <a:lstStyle/>
          <a:p>
            <a:pPr algn="ctr"/>
            <a:r>
              <a:rPr lang="en-US" dirty="0"/>
              <a:t>Future of AI</a:t>
            </a:r>
          </a:p>
        </p:txBody>
      </p:sp>
      <p:sp>
        <p:nvSpPr>
          <p:cNvPr id="3" name="Content Placeholder 2"/>
          <p:cNvSpPr>
            <a:spLocks noGrp="1"/>
          </p:cNvSpPr>
          <p:nvPr>
            <p:ph idx="1"/>
          </p:nvPr>
        </p:nvSpPr>
        <p:spPr>
          <a:xfrm>
            <a:off x="838200" y="1262270"/>
            <a:ext cx="5274365" cy="4914693"/>
          </a:xfrm>
        </p:spPr>
        <p:txBody>
          <a:bodyPr>
            <a:normAutofit fontScale="62500" lnSpcReduction="20000"/>
          </a:bodyPr>
          <a:lstStyle/>
          <a:p>
            <a:pPr marL="0" indent="0">
              <a:buNone/>
            </a:pPr>
            <a:r>
              <a:rPr lang="en-US" dirty="0"/>
              <a:t>Already we are using robotics and AI for many things.</a:t>
            </a:r>
          </a:p>
          <a:p>
            <a:r>
              <a:rPr lang="en-US" dirty="0"/>
              <a:t>Tracking appointments</a:t>
            </a:r>
          </a:p>
          <a:p>
            <a:r>
              <a:rPr lang="en-US" dirty="0"/>
              <a:t>Gathering data</a:t>
            </a:r>
          </a:p>
          <a:p>
            <a:r>
              <a:rPr lang="en-US" dirty="0"/>
              <a:t>Coordinating needs</a:t>
            </a:r>
          </a:p>
          <a:p>
            <a:pPr marL="0" indent="0">
              <a:buNone/>
            </a:pPr>
            <a:endParaRPr lang="en-US" dirty="0"/>
          </a:p>
          <a:p>
            <a:pPr marL="0" indent="0">
              <a:buNone/>
            </a:pPr>
            <a:r>
              <a:rPr lang="en-US" dirty="0"/>
              <a:t>At some point they will either be:</a:t>
            </a:r>
          </a:p>
          <a:p>
            <a:r>
              <a:rPr lang="en-US" dirty="0"/>
              <a:t>Our servants</a:t>
            </a:r>
          </a:p>
          <a:p>
            <a:r>
              <a:rPr lang="en-US" dirty="0"/>
              <a:t>Our equals</a:t>
            </a:r>
          </a:p>
          <a:p>
            <a:r>
              <a:rPr lang="en-US" dirty="0"/>
              <a:t>Our enemies</a:t>
            </a:r>
          </a:p>
          <a:p>
            <a:pPr marL="0" indent="0">
              <a:buNone/>
            </a:pPr>
            <a:endParaRPr lang="en-US" dirty="0"/>
          </a:p>
          <a:p>
            <a:pPr marL="0" indent="0">
              <a:buNone/>
            </a:pPr>
            <a:r>
              <a:rPr lang="en-US" dirty="0"/>
              <a:t>Right now the trend is for robots to form a new slave class.</a:t>
            </a:r>
          </a:p>
          <a:p>
            <a:r>
              <a:rPr lang="en-US" dirty="0"/>
              <a:t>Will they become any class of citizen?</a:t>
            </a:r>
          </a:p>
          <a:p>
            <a:r>
              <a:rPr lang="en-US" dirty="0"/>
              <a:t>Will we have civil rights for AI’s?</a:t>
            </a:r>
          </a:p>
          <a:p>
            <a:r>
              <a:rPr lang="en-US" dirty="0"/>
              <a:t>Will we debate reparations for AI’s?</a:t>
            </a:r>
          </a:p>
        </p:txBody>
      </p:sp>
      <p:pic>
        <p:nvPicPr>
          <p:cNvPr id="4" name="Picture 3"/>
          <p:cNvPicPr>
            <a:picLocks noChangeAspect="1"/>
          </p:cNvPicPr>
          <p:nvPr/>
        </p:nvPicPr>
        <p:blipFill>
          <a:blip r:embed="rId2"/>
          <a:stretch>
            <a:fillRect/>
          </a:stretch>
        </p:blipFill>
        <p:spPr>
          <a:xfrm>
            <a:off x="6304308" y="1262270"/>
            <a:ext cx="1809750" cy="3019425"/>
          </a:xfrm>
          <a:prstGeom prst="rect">
            <a:avLst/>
          </a:prstGeom>
        </p:spPr>
      </p:pic>
      <p:pic>
        <p:nvPicPr>
          <p:cNvPr id="6" name="Picture 5"/>
          <p:cNvPicPr>
            <a:picLocks noChangeAspect="1"/>
          </p:cNvPicPr>
          <p:nvPr/>
        </p:nvPicPr>
        <p:blipFill>
          <a:blip r:embed="rId3"/>
          <a:stretch>
            <a:fillRect/>
          </a:stretch>
        </p:blipFill>
        <p:spPr>
          <a:xfrm>
            <a:off x="8305801" y="1262270"/>
            <a:ext cx="2190750" cy="1600200"/>
          </a:xfrm>
          <a:prstGeom prst="rect">
            <a:avLst/>
          </a:prstGeom>
        </p:spPr>
      </p:pic>
      <p:pic>
        <p:nvPicPr>
          <p:cNvPr id="7" name="Picture 6"/>
          <p:cNvPicPr>
            <a:picLocks noChangeAspect="1"/>
          </p:cNvPicPr>
          <p:nvPr/>
        </p:nvPicPr>
        <p:blipFill>
          <a:blip r:embed="rId4"/>
          <a:stretch>
            <a:fillRect/>
          </a:stretch>
        </p:blipFill>
        <p:spPr>
          <a:xfrm>
            <a:off x="10628659" y="1245737"/>
            <a:ext cx="1266825" cy="1600200"/>
          </a:xfrm>
          <a:prstGeom prst="rect">
            <a:avLst/>
          </a:prstGeom>
        </p:spPr>
      </p:pic>
      <p:pic>
        <p:nvPicPr>
          <p:cNvPr id="8" name="Picture 7"/>
          <p:cNvPicPr>
            <a:picLocks noChangeAspect="1"/>
          </p:cNvPicPr>
          <p:nvPr/>
        </p:nvPicPr>
        <p:blipFill>
          <a:blip r:embed="rId5"/>
          <a:stretch>
            <a:fillRect/>
          </a:stretch>
        </p:blipFill>
        <p:spPr>
          <a:xfrm>
            <a:off x="8266459" y="2958612"/>
            <a:ext cx="3629025" cy="1857375"/>
          </a:xfrm>
          <a:prstGeom prst="rect">
            <a:avLst/>
          </a:prstGeom>
        </p:spPr>
      </p:pic>
      <p:pic>
        <p:nvPicPr>
          <p:cNvPr id="7176" name="Picture 8"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4308" y="4377836"/>
            <a:ext cx="2669013" cy="19136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7"/>
          <a:stretch>
            <a:fillRect/>
          </a:stretch>
        </p:blipFill>
        <p:spPr>
          <a:xfrm>
            <a:off x="9685684" y="4815987"/>
            <a:ext cx="2209800" cy="1638300"/>
          </a:xfrm>
          <a:prstGeom prst="rect">
            <a:avLst/>
          </a:prstGeom>
        </p:spPr>
      </p:pic>
    </p:spTree>
    <p:extLst>
      <p:ext uri="{BB962C8B-B14F-4D97-AF65-F5344CB8AC3E}">
        <p14:creationId xmlns:p14="http://schemas.microsoft.com/office/powerpoint/2010/main" val="3391026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 the Exam / Homework</a:t>
            </a:r>
          </a:p>
        </p:txBody>
      </p:sp>
      <p:sp>
        <p:nvSpPr>
          <p:cNvPr id="3" name="Content Placeholder 2"/>
          <p:cNvSpPr>
            <a:spLocks noGrp="1"/>
          </p:cNvSpPr>
          <p:nvPr>
            <p:ph idx="1"/>
          </p:nvPr>
        </p:nvSpPr>
        <p:spPr/>
        <p:txBody>
          <a:bodyPr>
            <a:normAutofit/>
          </a:bodyPr>
          <a:lstStyle/>
          <a:p>
            <a:pPr marL="0" indent="0">
              <a:buNone/>
            </a:pPr>
            <a:r>
              <a:rPr lang="en-US" dirty="0"/>
              <a:t>Given an example of behavior, give reasons why it is/isn’t intelligent.</a:t>
            </a:r>
          </a:p>
          <a:p>
            <a:pPr marL="0" indent="0">
              <a:buNone/>
            </a:pPr>
            <a:endParaRPr lang="en-US" dirty="0"/>
          </a:p>
          <a:p>
            <a:pPr marL="0" indent="0">
              <a:buNone/>
            </a:pPr>
            <a:r>
              <a:rPr lang="en-US" dirty="0"/>
              <a:t>Explain the Turing test. Possibly take it in a limited scope.</a:t>
            </a:r>
          </a:p>
          <a:p>
            <a:pPr marL="0" indent="0">
              <a:buNone/>
            </a:pPr>
            <a:endParaRPr lang="en-US" dirty="0"/>
          </a:p>
          <a:p>
            <a:pPr marL="0" indent="0">
              <a:buNone/>
            </a:pPr>
            <a:r>
              <a:rPr lang="en-US" dirty="0"/>
              <a:t>List the AI’s which you use on a daily basis. </a:t>
            </a:r>
          </a:p>
          <a:p>
            <a:pPr marL="0" indent="0">
              <a:buNone/>
            </a:pPr>
            <a:endParaRPr lang="en-US" dirty="0"/>
          </a:p>
          <a:p>
            <a:pPr marL="0" indent="0">
              <a:buNone/>
            </a:pPr>
            <a:r>
              <a:rPr lang="en-US" dirty="0"/>
              <a:t>Define the senses, memory, capabilities, and limitations of an AI such as a DVR.</a:t>
            </a:r>
          </a:p>
          <a:p>
            <a:pPr marL="0" indent="0">
              <a:buNone/>
            </a:pPr>
            <a:endParaRPr lang="en-US" dirty="0"/>
          </a:p>
        </p:txBody>
      </p:sp>
    </p:spTree>
    <p:extLst>
      <p:ext uri="{BB962C8B-B14F-4D97-AF65-F5344CB8AC3E}">
        <p14:creationId xmlns:p14="http://schemas.microsoft.com/office/powerpoint/2010/main" val="3830542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ind ich ja immer wieder beeindruckend. Vor allem dann, wenn es so einen krassen Unterschied gibt, wie hier. Zu sehen sind Speichermedien im Vergleich von 1979 und heute. Damals waren 250 mb riesengroß und heute sind 16 gb superklein. Wie sich das alles entwickelt...">
            <a:extLst>
              <a:ext uri="{FF2B5EF4-FFF2-40B4-BE49-F238E27FC236}">
                <a16:creationId xmlns:a16="http://schemas.microsoft.com/office/drawing/2014/main" id="{EFCC1420-19A4-4FEC-9CB1-9C4E57FAA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764" y="311728"/>
            <a:ext cx="4253057" cy="623454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vance tecnológico">
            <a:extLst>
              <a:ext uri="{FF2B5EF4-FFF2-40B4-BE49-F238E27FC236}">
                <a16:creationId xmlns:a16="http://schemas.microsoft.com/office/drawing/2014/main" id="{B47DB554-3B63-4D4A-8870-2A08D3147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7401" y="480579"/>
            <a:ext cx="3983182" cy="5896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906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Software Engineering </a:t>
            </a:r>
          </a:p>
        </p:txBody>
      </p:sp>
      <p:sp>
        <p:nvSpPr>
          <p:cNvPr id="4" name="Content Placeholder 3"/>
          <p:cNvSpPr>
            <a:spLocks noGrp="1"/>
          </p:cNvSpPr>
          <p:nvPr>
            <p:ph idx="1"/>
          </p:nvPr>
        </p:nvSpPr>
        <p:spPr/>
        <p:txBody>
          <a:bodyPr>
            <a:normAutofit/>
          </a:bodyPr>
          <a:lstStyle/>
          <a:p>
            <a:pPr marL="0" indent="0">
              <a:buNone/>
            </a:pPr>
            <a:r>
              <a:rPr lang="en-US" dirty="0"/>
              <a:t>Science – n. the exploration of unknown or partially unknown phenomena in order to extend the scope of human knowledge.</a:t>
            </a:r>
          </a:p>
          <a:p>
            <a:pPr marL="0" indent="0">
              <a:buNone/>
            </a:pPr>
            <a:endParaRPr lang="en-US" dirty="0"/>
          </a:p>
          <a:p>
            <a:pPr marL="0" indent="0">
              <a:buNone/>
            </a:pPr>
            <a:r>
              <a:rPr lang="en-US" dirty="0"/>
              <a:t>Engineering – n. the methodical application of known materials, tools, and techniques to design and implement solutions to a problem.</a:t>
            </a:r>
          </a:p>
          <a:p>
            <a:pPr marL="0" indent="0">
              <a:buNone/>
            </a:pPr>
            <a:endParaRPr lang="en-US" dirty="0"/>
          </a:p>
          <a:p>
            <a:pPr marL="0" indent="0">
              <a:buNone/>
            </a:pPr>
            <a:r>
              <a:rPr lang="en-US" dirty="0"/>
              <a:t>Software engineering – n. the application of engineering processes to the development of software.</a:t>
            </a:r>
          </a:p>
        </p:txBody>
      </p:sp>
    </p:spTree>
    <p:extLst>
      <p:ext uri="{BB962C8B-B14F-4D97-AF65-F5344CB8AC3E}">
        <p14:creationId xmlns:p14="http://schemas.microsoft.com/office/powerpoint/2010/main" val="24074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a:xfrm>
            <a:off x="367748" y="1540562"/>
            <a:ext cx="5059017" cy="4671391"/>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dirty="0"/>
              <a:t>Software Engineering Models</a:t>
            </a:r>
          </a:p>
        </p:txBody>
      </p:sp>
      <p:pic>
        <p:nvPicPr>
          <p:cNvPr id="1026" name="Picture 2" descr="Image result for software engineeri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2009" y="1868985"/>
            <a:ext cx="4610100" cy="4191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0545" y="1700436"/>
            <a:ext cx="6041593" cy="419992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p:cNvSpPr/>
          <p:nvPr/>
        </p:nvSpPr>
        <p:spPr>
          <a:xfrm>
            <a:off x="3997753" y="1700436"/>
            <a:ext cx="214215" cy="229079"/>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4211968" y="1868985"/>
            <a:ext cx="469362" cy="33749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5682561" y="1530625"/>
            <a:ext cx="6363665" cy="480059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729663" y="1390399"/>
            <a:ext cx="269459" cy="235416"/>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9012019" y="1499838"/>
            <a:ext cx="728329" cy="1064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335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Software Engineering Models (2)</a:t>
            </a:r>
          </a:p>
        </p:txBody>
      </p:sp>
      <p:pic>
        <p:nvPicPr>
          <p:cNvPr id="7" name="Picture 6"/>
          <p:cNvPicPr>
            <a:picLocks noChangeAspect="1"/>
          </p:cNvPicPr>
          <p:nvPr/>
        </p:nvPicPr>
        <p:blipFill>
          <a:blip r:embed="rId2"/>
          <a:stretch>
            <a:fillRect/>
          </a:stretch>
        </p:blipFill>
        <p:spPr>
          <a:xfrm>
            <a:off x="466782" y="1690688"/>
            <a:ext cx="5592406" cy="4536809"/>
          </a:xfrm>
          <a:prstGeom prst="rect">
            <a:avLst/>
          </a:prstGeom>
        </p:spPr>
      </p:pic>
      <p:pic>
        <p:nvPicPr>
          <p:cNvPr id="1032" name="Picture 8" descr="Image result for software enginee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5658" y="1916990"/>
            <a:ext cx="5082886" cy="40437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15360" y="1620071"/>
            <a:ext cx="1852489" cy="523220"/>
          </a:xfrm>
          <a:prstGeom prst="rect">
            <a:avLst/>
          </a:prstGeom>
          <a:solidFill>
            <a:schemeClr val="bg1">
              <a:lumMod val="95000"/>
            </a:schemeClr>
          </a:solidFill>
          <a:ln w="28575">
            <a:solidFill>
              <a:schemeClr val="accent6">
                <a:lumMod val="75000"/>
              </a:schemeClr>
            </a:solidFill>
          </a:ln>
        </p:spPr>
        <p:txBody>
          <a:bodyPr wrap="square" rtlCol="0">
            <a:spAutoFit/>
          </a:bodyPr>
          <a:lstStyle/>
          <a:p>
            <a:pPr algn="ctr"/>
            <a:r>
              <a:rPr lang="en-US" sz="1400" dirty="0"/>
              <a:t>Software &amp; Architecture Analysis</a:t>
            </a:r>
          </a:p>
        </p:txBody>
      </p:sp>
      <p:sp>
        <p:nvSpPr>
          <p:cNvPr id="8" name="TextBox 7"/>
          <p:cNvSpPr txBox="1"/>
          <p:nvPr/>
        </p:nvSpPr>
        <p:spPr>
          <a:xfrm>
            <a:off x="4258121" y="1655380"/>
            <a:ext cx="1852489" cy="523220"/>
          </a:xfrm>
          <a:prstGeom prst="rect">
            <a:avLst/>
          </a:prstGeom>
          <a:solidFill>
            <a:schemeClr val="bg1">
              <a:lumMod val="95000"/>
            </a:schemeClr>
          </a:solidFill>
          <a:ln w="28575">
            <a:solidFill>
              <a:schemeClr val="accent6">
                <a:lumMod val="75000"/>
              </a:schemeClr>
            </a:solidFill>
          </a:ln>
        </p:spPr>
        <p:txBody>
          <a:bodyPr wrap="square" rtlCol="0">
            <a:spAutoFit/>
          </a:bodyPr>
          <a:lstStyle/>
          <a:p>
            <a:pPr algn="ctr"/>
            <a:r>
              <a:rPr lang="en-US" sz="1400" dirty="0"/>
              <a:t>Mobile, Web, &amp; Platform Development</a:t>
            </a:r>
          </a:p>
        </p:txBody>
      </p:sp>
      <p:sp>
        <p:nvSpPr>
          <p:cNvPr id="9" name="TextBox 8"/>
          <p:cNvSpPr txBox="1"/>
          <p:nvPr/>
        </p:nvSpPr>
        <p:spPr>
          <a:xfrm>
            <a:off x="4290903" y="5734135"/>
            <a:ext cx="1684081" cy="338555"/>
          </a:xfrm>
          <a:prstGeom prst="rect">
            <a:avLst/>
          </a:prstGeom>
          <a:solidFill>
            <a:schemeClr val="bg1">
              <a:lumMod val="95000"/>
            </a:schemeClr>
          </a:solidFill>
          <a:ln w="28575">
            <a:solidFill>
              <a:schemeClr val="accent6">
                <a:lumMod val="75000"/>
              </a:schemeClr>
            </a:solidFill>
          </a:ln>
        </p:spPr>
        <p:txBody>
          <a:bodyPr wrap="square" rtlCol="0">
            <a:spAutoFit/>
          </a:bodyPr>
          <a:lstStyle/>
          <a:p>
            <a:pPr algn="ctr"/>
            <a:r>
              <a:rPr lang="en-US" sz="1400" dirty="0"/>
              <a:t>Software Security</a:t>
            </a:r>
          </a:p>
        </p:txBody>
      </p:sp>
      <p:sp>
        <p:nvSpPr>
          <p:cNvPr id="10" name="TextBox 9"/>
          <p:cNvSpPr txBox="1"/>
          <p:nvPr/>
        </p:nvSpPr>
        <p:spPr>
          <a:xfrm>
            <a:off x="526353" y="5739585"/>
            <a:ext cx="1852489" cy="523220"/>
          </a:xfrm>
          <a:prstGeom prst="rect">
            <a:avLst/>
          </a:prstGeom>
          <a:solidFill>
            <a:schemeClr val="bg1">
              <a:lumMod val="95000"/>
            </a:schemeClr>
          </a:solidFill>
          <a:ln w="28575">
            <a:solidFill>
              <a:schemeClr val="accent6">
                <a:lumMod val="75000"/>
              </a:schemeClr>
            </a:solidFill>
          </a:ln>
        </p:spPr>
        <p:txBody>
          <a:bodyPr wrap="square" rtlCol="0">
            <a:spAutoFit/>
          </a:bodyPr>
          <a:lstStyle/>
          <a:p>
            <a:pPr algn="ctr"/>
            <a:r>
              <a:rPr lang="en-US" sz="1400" dirty="0"/>
              <a:t>Business Process &amp; Software Management</a:t>
            </a:r>
          </a:p>
        </p:txBody>
      </p:sp>
    </p:spTree>
    <p:extLst>
      <p:ext uri="{BB962C8B-B14F-4D97-AF65-F5344CB8AC3E}">
        <p14:creationId xmlns:p14="http://schemas.microsoft.com/office/powerpoint/2010/main" val="1940269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Software Engineering Models (3)</a:t>
            </a:r>
          </a:p>
        </p:txBody>
      </p:sp>
      <p:sp>
        <p:nvSpPr>
          <p:cNvPr id="5" name="Content Placeholder 4"/>
          <p:cNvSpPr>
            <a:spLocks noGrp="1"/>
          </p:cNvSpPr>
          <p:nvPr>
            <p:ph idx="1"/>
          </p:nvPr>
        </p:nvSpPr>
        <p:spPr/>
        <p:txBody>
          <a:bodyPr>
            <a:normAutofit fontScale="92500" lnSpcReduction="10000"/>
          </a:bodyPr>
          <a:lstStyle/>
          <a:p>
            <a:pPr marL="0" indent="0">
              <a:buNone/>
            </a:pPr>
            <a:r>
              <a:rPr lang="en-US" b="1" u="sng" dirty="0"/>
              <a:t>Cyclic models</a:t>
            </a:r>
            <a:r>
              <a:rPr lang="en-US" dirty="0"/>
              <a:t> acknowledge that engineering is a never ending process.</a:t>
            </a:r>
          </a:p>
          <a:p>
            <a:r>
              <a:rPr lang="en-US" dirty="0"/>
              <a:t>Some software written in the 1960s is still in use by banks, telecommunications, and other industries.</a:t>
            </a:r>
          </a:p>
          <a:p>
            <a:r>
              <a:rPr lang="en-US" dirty="0"/>
              <a:t>Even the non-cyclic models are cyclic when applied iteratively.</a:t>
            </a:r>
          </a:p>
          <a:p>
            <a:pPr marL="0" indent="0">
              <a:buNone/>
            </a:pPr>
            <a:endParaRPr lang="en-US" dirty="0"/>
          </a:p>
          <a:p>
            <a:pPr marL="0" indent="0">
              <a:buNone/>
            </a:pPr>
            <a:r>
              <a:rPr lang="en-US" dirty="0"/>
              <a:t>Other models tend to reflect important </a:t>
            </a:r>
            <a:r>
              <a:rPr lang="en-US" b="1" u="sng" dirty="0"/>
              <a:t>related tasks</a:t>
            </a:r>
            <a:r>
              <a:rPr lang="en-US" dirty="0"/>
              <a:t>.</a:t>
            </a:r>
          </a:p>
          <a:p>
            <a:r>
              <a:rPr lang="en-US" dirty="0"/>
              <a:t>Business (cost management, market analysis, personnel management, product scheduling)</a:t>
            </a:r>
          </a:p>
          <a:p>
            <a:r>
              <a:rPr lang="en-US" dirty="0"/>
              <a:t>Security (vulnerability analysis, mitigation, and tracking)</a:t>
            </a:r>
          </a:p>
          <a:p>
            <a:r>
              <a:rPr lang="en-US" dirty="0"/>
              <a:t>Architecture (communication channels, data format, protocols)</a:t>
            </a:r>
          </a:p>
          <a:p>
            <a:endParaRPr lang="en-US" dirty="0"/>
          </a:p>
        </p:txBody>
      </p:sp>
    </p:spTree>
    <p:extLst>
      <p:ext uri="{BB962C8B-B14F-4D97-AF65-F5344CB8AC3E}">
        <p14:creationId xmlns:p14="http://schemas.microsoft.com/office/powerpoint/2010/main" val="693405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dirty="0"/>
              <a:t>Impediments to Smooth Processes</a:t>
            </a:r>
          </a:p>
        </p:txBody>
      </p:sp>
      <p:sp>
        <p:nvSpPr>
          <p:cNvPr id="5" name="Content Placeholder 4"/>
          <p:cNvSpPr>
            <a:spLocks noGrp="1"/>
          </p:cNvSpPr>
          <p:nvPr>
            <p:ph sz="half" idx="1"/>
          </p:nvPr>
        </p:nvSpPr>
        <p:spPr/>
        <p:txBody>
          <a:bodyPr>
            <a:normAutofit lnSpcReduction="10000"/>
          </a:bodyPr>
          <a:lstStyle/>
          <a:p>
            <a:pPr marL="0" indent="0">
              <a:buNone/>
            </a:pPr>
            <a:r>
              <a:rPr lang="en-US" dirty="0"/>
              <a:t>Typically major impediments occur between:</a:t>
            </a:r>
          </a:p>
          <a:p>
            <a:r>
              <a:rPr lang="en-US" dirty="0"/>
              <a:t>Requirements extraction and software development.</a:t>
            </a:r>
          </a:p>
          <a:p>
            <a:r>
              <a:rPr lang="en-US" dirty="0"/>
              <a:t>Software development and deployment with users.</a:t>
            </a:r>
          </a:p>
          <a:p>
            <a:pPr marL="0" indent="0">
              <a:buNone/>
            </a:pPr>
            <a:endParaRPr lang="en-US" dirty="0"/>
          </a:p>
          <a:p>
            <a:pPr marL="0" indent="0">
              <a:buNone/>
            </a:pPr>
            <a:r>
              <a:rPr lang="en-US" dirty="0"/>
              <a:t>These impediments serve to segregate the software developers from the users.</a:t>
            </a:r>
          </a:p>
        </p:txBody>
      </p:sp>
      <p:pic>
        <p:nvPicPr>
          <p:cNvPr id="7" name="Picture 6"/>
          <p:cNvPicPr>
            <a:picLocks noChangeAspect="1"/>
          </p:cNvPicPr>
          <p:nvPr/>
        </p:nvPicPr>
        <p:blipFill>
          <a:blip r:embed="rId2"/>
          <a:stretch>
            <a:fillRect/>
          </a:stretch>
        </p:blipFill>
        <p:spPr>
          <a:xfrm>
            <a:off x="6215385" y="2102643"/>
            <a:ext cx="5743575" cy="3190875"/>
          </a:xfrm>
          <a:prstGeom prst="rect">
            <a:avLst/>
          </a:prstGeom>
        </p:spPr>
      </p:pic>
    </p:spTree>
    <p:extLst>
      <p:ext uri="{BB962C8B-B14F-4D97-AF65-F5344CB8AC3E}">
        <p14:creationId xmlns:p14="http://schemas.microsoft.com/office/powerpoint/2010/main" val="3760877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dirty="0"/>
              <a:t>Why Impediments</a:t>
            </a:r>
          </a:p>
        </p:txBody>
      </p:sp>
      <p:sp>
        <p:nvSpPr>
          <p:cNvPr id="5" name="Content Placeholder 4"/>
          <p:cNvSpPr>
            <a:spLocks noGrp="1"/>
          </p:cNvSpPr>
          <p:nvPr>
            <p:ph sz="half" idx="1"/>
          </p:nvPr>
        </p:nvSpPr>
        <p:spPr/>
        <p:txBody>
          <a:bodyPr>
            <a:normAutofit fontScale="92500"/>
          </a:bodyPr>
          <a:lstStyle/>
          <a:p>
            <a:pPr marL="0" indent="0">
              <a:buNone/>
            </a:pPr>
            <a:r>
              <a:rPr lang="en-US" dirty="0"/>
              <a:t>The software developers do a lot of “behind the curtain” work which we </a:t>
            </a:r>
            <a:r>
              <a:rPr lang="en-US" b="1" i="1" dirty="0"/>
              <a:t>need</a:t>
            </a:r>
            <a:r>
              <a:rPr lang="en-US" dirty="0"/>
              <a:t> to hide from the users.</a:t>
            </a:r>
          </a:p>
          <a:p>
            <a:pPr marL="0" indent="0">
              <a:buNone/>
            </a:pPr>
            <a:endParaRPr lang="en-US" dirty="0"/>
          </a:p>
          <a:p>
            <a:pPr marL="0" indent="0">
              <a:buNone/>
            </a:pPr>
            <a:r>
              <a:rPr lang="en-US" dirty="0"/>
              <a:t>It is equally important for developers to understand what users need and how the software is affecting their work.</a:t>
            </a:r>
          </a:p>
          <a:p>
            <a:pPr marL="0" indent="0">
              <a:buNone/>
            </a:pPr>
            <a:endParaRPr lang="en-US" dirty="0"/>
          </a:p>
          <a:p>
            <a:pPr marL="0" indent="0">
              <a:buNone/>
            </a:pPr>
            <a:r>
              <a:rPr lang="en-US" b="1" i="1" dirty="0"/>
              <a:t>No man is an island unto himself</a:t>
            </a:r>
          </a:p>
        </p:txBody>
      </p:sp>
      <p:pic>
        <p:nvPicPr>
          <p:cNvPr id="7" name="Picture 6"/>
          <p:cNvPicPr>
            <a:picLocks noChangeAspect="1"/>
          </p:cNvPicPr>
          <p:nvPr/>
        </p:nvPicPr>
        <p:blipFill>
          <a:blip r:embed="rId2"/>
          <a:stretch>
            <a:fillRect/>
          </a:stretch>
        </p:blipFill>
        <p:spPr>
          <a:xfrm>
            <a:off x="6215385" y="2102643"/>
            <a:ext cx="5743575" cy="3190875"/>
          </a:xfrm>
          <a:prstGeom prst="rect">
            <a:avLst/>
          </a:prstGeom>
        </p:spPr>
      </p:pic>
      <p:sp>
        <p:nvSpPr>
          <p:cNvPr id="2" name="TextBox 1"/>
          <p:cNvSpPr txBox="1"/>
          <p:nvPr/>
        </p:nvSpPr>
        <p:spPr>
          <a:xfrm>
            <a:off x="5622270" y="5503779"/>
            <a:ext cx="6566387" cy="710964"/>
          </a:xfrm>
          <a:prstGeom prst="rect">
            <a:avLst/>
          </a:prstGeom>
          <a:noFill/>
        </p:spPr>
        <p:txBody>
          <a:bodyPr wrap="square" rtlCol="0">
            <a:spAutoFit/>
          </a:bodyPr>
          <a:lstStyle/>
          <a:p>
            <a:pPr algn="ctr"/>
            <a:r>
              <a:rPr lang="en-US" sz="2000" b="1" dirty="0"/>
              <a:t>How many software products have failed because they failed to find out and deliver what the users wanted?</a:t>
            </a:r>
          </a:p>
        </p:txBody>
      </p:sp>
    </p:spTree>
    <p:extLst>
      <p:ext uri="{BB962C8B-B14F-4D97-AF65-F5344CB8AC3E}">
        <p14:creationId xmlns:p14="http://schemas.microsoft.com/office/powerpoint/2010/main" val="711230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616</TotalTime>
  <Words>1679</Words>
  <Application>Microsoft Office PowerPoint</Application>
  <PresentationFormat>Widescreen</PresentationFormat>
  <Paragraphs>217</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CSC 200 Lecture 12</vt:lpstr>
      <vt:lpstr>PowerPoint Presentation</vt:lpstr>
      <vt:lpstr>PowerPoint Presentation</vt:lpstr>
      <vt:lpstr>Software Engineering </vt:lpstr>
      <vt:lpstr>Software Engineering Models</vt:lpstr>
      <vt:lpstr>Software Engineering Models (2)</vt:lpstr>
      <vt:lpstr>Software Engineering Models (3)</vt:lpstr>
      <vt:lpstr>Impediments to Smooth Processes</vt:lpstr>
      <vt:lpstr>Why Impediments</vt:lpstr>
      <vt:lpstr>PowerPoint Presentation</vt:lpstr>
      <vt:lpstr>Development Paradigms</vt:lpstr>
      <vt:lpstr>Development Paradigms (2)</vt:lpstr>
      <vt:lpstr>Development Paradigms (3)</vt:lpstr>
      <vt:lpstr>PowerPoint Presentation</vt:lpstr>
      <vt:lpstr>More Barriers?</vt:lpstr>
      <vt:lpstr>Deployment</vt:lpstr>
      <vt:lpstr>Conflicting Goals</vt:lpstr>
      <vt:lpstr>DevOps</vt:lpstr>
      <vt:lpstr>PowerPoint Presentation</vt:lpstr>
      <vt:lpstr>Tools Everywhere</vt:lpstr>
      <vt:lpstr>For the Exam / Homework</vt:lpstr>
      <vt:lpstr>What is Intelligence?</vt:lpstr>
      <vt:lpstr>How Intelligent is a Computer?</vt:lpstr>
      <vt:lpstr>How Much Can It Remember?</vt:lpstr>
      <vt:lpstr>Types of AI</vt:lpstr>
      <vt:lpstr>Learning</vt:lpstr>
      <vt:lpstr>Current State of AI?</vt:lpstr>
      <vt:lpstr>Future of AI</vt:lpstr>
      <vt:lpstr>For the Exam / Homework</vt:lpstr>
    </vt:vector>
  </TitlesOfParts>
  <Company>HPES NMCI NGEN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Dillon, Brian S CIV NSWCDD, V53</dc:creator>
  <cp:lastModifiedBy>Stacey Dillon</cp:lastModifiedBy>
  <cp:revision>56</cp:revision>
  <dcterms:created xsi:type="dcterms:W3CDTF">2019-04-03T18:27:49Z</dcterms:created>
  <dcterms:modified xsi:type="dcterms:W3CDTF">2020-04-09T18:35:45Z</dcterms:modified>
</cp:coreProperties>
</file>